
<file path=[Content_Types].xml><?xml version="1.0" encoding="utf-8"?>
<Types xmlns="http://schemas.openxmlformats.org/package/2006/content-types">
  <Default Extension="png" ContentType="image/png"/>
  <Default Extension="jpeg" ContentType="image/jpeg"/>
  <Default Extension="JPG" ContentType="image/.jp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handoutMasterIdLst>
    <p:handoutMasterId r:id="rId23"/>
  </p:handoutMasterIdLst>
  <p:sldIdLst>
    <p:sldId id="256" r:id="rId3"/>
    <p:sldId id="290" r:id="rId5"/>
    <p:sldId id="259" r:id="rId6"/>
    <p:sldId id="304" r:id="rId7"/>
    <p:sldId id="324" r:id="rId8"/>
    <p:sldId id="262" r:id="rId9"/>
    <p:sldId id="284" r:id="rId10"/>
    <p:sldId id="282" r:id="rId11"/>
    <p:sldId id="285" r:id="rId12"/>
    <p:sldId id="264" r:id="rId13"/>
    <p:sldId id="289" r:id="rId14"/>
    <p:sldId id="323" r:id="rId15"/>
    <p:sldId id="307" r:id="rId16"/>
    <p:sldId id="322" r:id="rId17"/>
    <p:sldId id="286" r:id="rId18"/>
    <p:sldId id="305" r:id="rId19"/>
    <p:sldId id="320" r:id="rId20"/>
    <p:sldId id="261" r:id="rId21"/>
    <p:sldId id="277" r:id="rId22"/>
  </p:sldIdLst>
  <p:sldSz cx="12192000" cy="6858000"/>
  <p:notesSz cx="6858000" cy="9144000"/>
  <p:embeddedFontLst>
    <p:embeddedFont>
      <p:font typeface="楷体" panose="02010609060101010101" pitchFamily="49" charset="-122"/>
      <p:regular r:id="rId28"/>
    </p:embeddedFont>
    <p:embeddedFont>
      <p:font typeface="微软雅黑" panose="020B0503020204020204" pitchFamily="34" charset="-122"/>
      <p:regular r:id="rId29"/>
    </p:embeddedFont>
    <p:embeddedFont>
      <p:font typeface="Calibri" panose="020F0502020204030204"/>
      <p:regular r:id="rId30"/>
      <p:bold r:id="rId31"/>
      <p:italic r:id="rId32"/>
      <p:boldItalic r:id="rId33"/>
    </p:embeddedFont>
    <p:embeddedFont>
      <p:font typeface="华文行楷" panose="02010800040101010101" charset="-122"/>
      <p:regular r:id="rId34"/>
    </p:embeddedFont>
    <p:embeddedFont>
      <p:font typeface="华文楷体" panose="02010600040101010101" charset="-122"/>
      <p:regular r:id="rId35"/>
    </p:embeddedFont>
    <p:embeddedFont>
      <p:font typeface="华文新魏" panose="02010800040101010101" charset="-122"/>
      <p:regular r:id="rId36"/>
    </p:embeddedFont>
    <p:embeddedFont>
      <p:font typeface="金山云技术体" charset="-122"/>
      <p:regular r:id="rId37"/>
    </p:embeddedFont>
  </p:embeddedFontLst>
  <p:custDataLst>
    <p:tags r:id="rId3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14" userDrawn="1">
          <p15:clr>
            <a:srgbClr val="A4A3A4"/>
          </p15:clr>
        </p15:guide>
        <p15:guide id="2" pos="283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热 苏打" initials="热"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8BDC4"/>
    <a:srgbClr val="F5FAF6"/>
    <a:srgbClr val="868686"/>
    <a:srgbClr val="B8B8B8"/>
    <a:srgbClr val="5F96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94" d="100"/>
          <a:sy n="94" d="100"/>
        </p:scale>
        <p:origin x="427" y="101"/>
      </p:cViewPr>
      <p:guideLst>
        <p:guide orient="horz" pos="2014"/>
        <p:guide pos="28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8" Type="http://schemas.openxmlformats.org/officeDocument/2006/relationships/tags" Target="tags/tag58.xml"/><Relationship Id="rId37" Type="http://schemas.openxmlformats.org/officeDocument/2006/relationships/font" Target="fonts/font10.fntdata"/><Relationship Id="rId36" Type="http://schemas.openxmlformats.org/officeDocument/2006/relationships/font" Target="fonts/font9.fntdata"/><Relationship Id="rId35" Type="http://schemas.openxmlformats.org/officeDocument/2006/relationships/font" Target="fonts/font8.fntdata"/><Relationship Id="rId34" Type="http://schemas.openxmlformats.org/officeDocument/2006/relationships/font" Target="fonts/font7.fntdata"/><Relationship Id="rId33" Type="http://schemas.openxmlformats.org/officeDocument/2006/relationships/font" Target="fonts/font6.fntdata"/><Relationship Id="rId32" Type="http://schemas.openxmlformats.org/officeDocument/2006/relationships/font" Target="fonts/font5.fntdata"/><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 Target="slides/slide1.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commentAuthors" Target="commentAuthors.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jpeg>
</file>

<file path=ppt/media/image35.png>
</file>

<file path=ppt/media/image36.png>
</file>

<file path=ppt/media/image37.jpeg>
</file>

<file path=ppt/media/image38.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GIF>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0" y="0"/>
            <a:ext cx="0" cy="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圆角矩形 6"/>
          <p:cNvSpPr/>
          <p:nvPr userDrawn="1"/>
        </p:nvSpPr>
        <p:spPr>
          <a:xfrm>
            <a:off x="427355" y="347345"/>
            <a:ext cx="11336020" cy="6181090"/>
          </a:xfrm>
          <a:prstGeom prst="roundRect">
            <a:avLst>
              <a:gd name="adj" fmla="val 6538"/>
            </a:avLst>
          </a:prstGeom>
          <a:noFill/>
          <a:ln w="12700" cmpd="sng">
            <a:solidFill>
              <a:srgbClr val="78BDC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 name="矩形 6"/>
          <p:cNvSpPr/>
          <p:nvPr userDrawn="1"/>
        </p:nvSpPr>
        <p:spPr>
          <a:xfrm>
            <a:off x="-635" y="0"/>
            <a:ext cx="12192000" cy="6858000"/>
          </a:xfrm>
          <a:prstGeom prst="rect">
            <a:avLst/>
          </a:prstGeom>
          <a:solidFill>
            <a:srgbClr val="F5FAF6">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p:cNvSpPr/>
          <p:nvPr userDrawn="1"/>
        </p:nvSpPr>
        <p:spPr>
          <a:xfrm>
            <a:off x="0" y="2030818"/>
            <a:ext cx="12192000" cy="2254102"/>
          </a:xfrm>
          <a:prstGeom prst="rect">
            <a:avLst/>
          </a:prstGeom>
          <a:solidFill>
            <a:srgbClr val="78BD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5"/>
          <p:cNvSpPr>
            <a:spLocks noEditPoints="1"/>
          </p:cNvSpPr>
          <p:nvPr userDrawn="1"/>
        </p:nvSpPr>
        <p:spPr bwMode="auto">
          <a:xfrm flipH="1">
            <a:off x="875413" y="1435607"/>
            <a:ext cx="3431453" cy="3434104"/>
          </a:xfrm>
          <a:custGeom>
            <a:avLst/>
            <a:gdLst>
              <a:gd name="T0" fmla="*/ 380 w 542"/>
              <a:gd name="T1" fmla="*/ 498 h 542"/>
              <a:gd name="T2" fmla="*/ 438 w 542"/>
              <a:gd name="T3" fmla="*/ 448 h 542"/>
              <a:gd name="T4" fmla="*/ 510 w 542"/>
              <a:gd name="T5" fmla="*/ 393 h 542"/>
              <a:gd name="T6" fmla="*/ 521 w 542"/>
              <a:gd name="T7" fmla="*/ 248 h 542"/>
              <a:gd name="T8" fmla="*/ 497 w 542"/>
              <a:gd name="T9" fmla="*/ 180 h 542"/>
              <a:gd name="T10" fmla="*/ 467 w 542"/>
              <a:gd name="T11" fmla="*/ 94 h 542"/>
              <a:gd name="T12" fmla="*/ 346 w 542"/>
              <a:gd name="T13" fmla="*/ 14 h 542"/>
              <a:gd name="T14" fmla="*/ 283 w 542"/>
              <a:gd name="T15" fmla="*/ 25 h 542"/>
              <a:gd name="T16" fmla="*/ 189 w 542"/>
              <a:gd name="T17" fmla="*/ 49 h 542"/>
              <a:gd name="T18" fmla="*/ 60 w 542"/>
              <a:gd name="T19" fmla="*/ 105 h 542"/>
              <a:gd name="T20" fmla="*/ 40 w 542"/>
              <a:gd name="T21" fmla="*/ 167 h 542"/>
              <a:gd name="T22" fmla="*/ 36 w 542"/>
              <a:gd name="T23" fmla="*/ 257 h 542"/>
              <a:gd name="T24" fmla="*/ 12 w 542"/>
              <a:gd name="T25" fmla="*/ 348 h 542"/>
              <a:gd name="T26" fmla="*/ 100 w 542"/>
              <a:gd name="T27" fmla="*/ 457 h 542"/>
              <a:gd name="T28" fmla="*/ 168 w 542"/>
              <a:gd name="T29" fmla="*/ 494 h 542"/>
              <a:gd name="T30" fmla="*/ 244 w 542"/>
              <a:gd name="T31" fmla="*/ 537 h 542"/>
              <a:gd name="T32" fmla="*/ 406 w 542"/>
              <a:gd name="T33" fmla="*/ 488 h 542"/>
              <a:gd name="T34" fmla="*/ 207 w 542"/>
              <a:gd name="T35" fmla="*/ 495 h 542"/>
              <a:gd name="T36" fmla="*/ 141 w 542"/>
              <a:gd name="T37" fmla="*/ 474 h 542"/>
              <a:gd name="T38" fmla="*/ 69 w 542"/>
              <a:gd name="T39" fmla="*/ 357 h 542"/>
              <a:gd name="T40" fmla="*/ 38 w 542"/>
              <a:gd name="T41" fmla="*/ 308 h 542"/>
              <a:gd name="T42" fmla="*/ 33 w 542"/>
              <a:gd name="T43" fmla="*/ 224 h 542"/>
              <a:gd name="T44" fmla="*/ 116 w 542"/>
              <a:gd name="T45" fmla="*/ 116 h 542"/>
              <a:gd name="T46" fmla="*/ 147 w 542"/>
              <a:gd name="T47" fmla="*/ 62 h 542"/>
              <a:gd name="T48" fmla="*/ 241 w 542"/>
              <a:gd name="T49" fmla="*/ 52 h 542"/>
              <a:gd name="T50" fmla="*/ 364 w 542"/>
              <a:gd name="T51" fmla="*/ 57 h 542"/>
              <a:gd name="T52" fmla="*/ 436 w 542"/>
              <a:gd name="T53" fmla="*/ 81 h 542"/>
              <a:gd name="T54" fmla="*/ 482 w 542"/>
              <a:gd name="T55" fmla="*/ 218 h 542"/>
              <a:gd name="T56" fmla="*/ 505 w 542"/>
              <a:gd name="T57" fmla="*/ 269 h 542"/>
              <a:gd name="T58" fmla="*/ 498 w 542"/>
              <a:gd name="T59" fmla="*/ 353 h 542"/>
              <a:gd name="T60" fmla="*/ 397 w 542"/>
              <a:gd name="T61" fmla="*/ 447 h 542"/>
              <a:gd name="T62" fmla="*/ 359 w 542"/>
              <a:gd name="T63" fmla="*/ 495 h 542"/>
              <a:gd name="T64" fmla="*/ 265 w 542"/>
              <a:gd name="T65" fmla="*/ 523 h 542"/>
              <a:gd name="T66" fmla="*/ 462 w 542"/>
              <a:gd name="T67" fmla="*/ 452 h 542"/>
              <a:gd name="T68" fmla="*/ 503 w 542"/>
              <a:gd name="T69" fmla="*/ 350 h 542"/>
              <a:gd name="T70" fmla="*/ 17 w 542"/>
              <a:gd name="T71" fmla="*/ 348 h 542"/>
              <a:gd name="T72" fmla="*/ 35 w 542"/>
              <a:gd name="T73" fmla="*/ 376 h 542"/>
              <a:gd name="T74" fmla="*/ 516 w 542"/>
              <a:gd name="T75" fmla="*/ 278 h 542"/>
              <a:gd name="T76" fmla="*/ 492 w 542"/>
              <a:gd name="T77" fmla="*/ 335 h 542"/>
              <a:gd name="T78" fmla="*/ 14 w 542"/>
              <a:gd name="T79" fmla="*/ 281 h 542"/>
              <a:gd name="T80" fmla="*/ 493 w 542"/>
              <a:gd name="T81" fmla="*/ 269 h 542"/>
              <a:gd name="T82" fmla="*/ 499 w 542"/>
              <a:gd name="T83" fmla="*/ 255 h 542"/>
              <a:gd name="T84" fmla="*/ 508 w 542"/>
              <a:gd name="T85" fmla="*/ 156 h 542"/>
              <a:gd name="T86" fmla="*/ 437 w 542"/>
              <a:gd name="T87" fmla="*/ 76 h 542"/>
              <a:gd name="T88" fmla="*/ 457 w 542"/>
              <a:gd name="T89" fmla="*/ 138 h 542"/>
              <a:gd name="T90" fmla="*/ 386 w 542"/>
              <a:gd name="T91" fmla="*/ 70 h 542"/>
              <a:gd name="T92" fmla="*/ 298 w 542"/>
              <a:gd name="T93" fmla="*/ 14 h 542"/>
              <a:gd name="T94" fmla="*/ 360 w 542"/>
              <a:gd name="T95" fmla="*/ 60 h 542"/>
              <a:gd name="T96" fmla="*/ 254 w 542"/>
              <a:gd name="T97" fmla="*/ 40 h 542"/>
              <a:gd name="T98" fmla="*/ 145 w 542"/>
              <a:gd name="T99" fmla="*/ 59 h 542"/>
              <a:gd name="T100" fmla="*/ 180 w 542"/>
              <a:gd name="T101" fmla="*/ 65 h 542"/>
              <a:gd name="T102" fmla="*/ 124 w 542"/>
              <a:gd name="T103" fmla="*/ 101 h 542"/>
              <a:gd name="T104" fmla="*/ 92 w 542"/>
              <a:gd name="T105" fmla="*/ 126 h 542"/>
              <a:gd name="T106" fmla="*/ 14 w 542"/>
              <a:gd name="T107" fmla="*/ 251 h 542"/>
              <a:gd name="T108" fmla="*/ 17 w 542"/>
              <a:gd name="T109" fmla="*/ 223 h 542"/>
              <a:gd name="T110" fmla="*/ 60 w 542"/>
              <a:gd name="T111" fmla="*/ 364 h 542"/>
              <a:gd name="T112" fmla="*/ 127 w 542"/>
              <a:gd name="T113" fmla="*/ 451 h 542"/>
              <a:gd name="T114" fmla="*/ 145 w 542"/>
              <a:gd name="T115" fmla="*/ 495 h 542"/>
              <a:gd name="T116" fmla="*/ 327 w 542"/>
              <a:gd name="T117" fmla="*/ 486 h 542"/>
              <a:gd name="T118" fmla="*/ 185 w 542"/>
              <a:gd name="T119" fmla="*/ 485 h 542"/>
              <a:gd name="T120" fmla="*/ 217 w 542"/>
              <a:gd name="T121" fmla="*/ 521 h 542"/>
              <a:gd name="T122" fmla="*/ 260 w 542"/>
              <a:gd name="T123" fmla="*/ 527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2" h="542">
                <a:moveTo>
                  <a:pt x="310" y="536"/>
                </a:moveTo>
                <a:cubicBezTo>
                  <a:pt x="312" y="535"/>
                  <a:pt x="312" y="535"/>
                  <a:pt x="312" y="535"/>
                </a:cubicBezTo>
                <a:cubicBezTo>
                  <a:pt x="310" y="520"/>
                  <a:pt x="310" y="520"/>
                  <a:pt x="310" y="520"/>
                </a:cubicBezTo>
                <a:cubicBezTo>
                  <a:pt x="308" y="520"/>
                  <a:pt x="308" y="520"/>
                  <a:pt x="308" y="520"/>
                </a:cubicBezTo>
                <a:cubicBezTo>
                  <a:pt x="308" y="520"/>
                  <a:pt x="300" y="521"/>
                  <a:pt x="294" y="522"/>
                </a:cubicBezTo>
                <a:cubicBezTo>
                  <a:pt x="294" y="521"/>
                  <a:pt x="294" y="519"/>
                  <a:pt x="294" y="515"/>
                </a:cubicBezTo>
                <a:cubicBezTo>
                  <a:pt x="301" y="514"/>
                  <a:pt x="307" y="513"/>
                  <a:pt x="307" y="513"/>
                </a:cubicBezTo>
                <a:cubicBezTo>
                  <a:pt x="309" y="513"/>
                  <a:pt x="309" y="513"/>
                  <a:pt x="309" y="513"/>
                </a:cubicBezTo>
                <a:cubicBezTo>
                  <a:pt x="309" y="513"/>
                  <a:pt x="308" y="505"/>
                  <a:pt x="307" y="502"/>
                </a:cubicBezTo>
                <a:cubicBezTo>
                  <a:pt x="310" y="502"/>
                  <a:pt x="314" y="501"/>
                  <a:pt x="317" y="501"/>
                </a:cubicBezTo>
                <a:cubicBezTo>
                  <a:pt x="319" y="511"/>
                  <a:pt x="323" y="528"/>
                  <a:pt x="323" y="531"/>
                </a:cubicBezTo>
                <a:cubicBezTo>
                  <a:pt x="323" y="533"/>
                  <a:pt x="323" y="533"/>
                  <a:pt x="323" y="533"/>
                </a:cubicBezTo>
                <a:cubicBezTo>
                  <a:pt x="326" y="533"/>
                  <a:pt x="326" y="533"/>
                  <a:pt x="326" y="533"/>
                </a:cubicBezTo>
                <a:cubicBezTo>
                  <a:pt x="326" y="533"/>
                  <a:pt x="358" y="527"/>
                  <a:pt x="386" y="512"/>
                </a:cubicBezTo>
                <a:cubicBezTo>
                  <a:pt x="388" y="511"/>
                  <a:pt x="388" y="511"/>
                  <a:pt x="388" y="511"/>
                </a:cubicBezTo>
                <a:cubicBezTo>
                  <a:pt x="382" y="497"/>
                  <a:pt x="382" y="497"/>
                  <a:pt x="382" y="497"/>
                </a:cubicBezTo>
                <a:cubicBezTo>
                  <a:pt x="380" y="498"/>
                  <a:pt x="380" y="498"/>
                  <a:pt x="380" y="498"/>
                </a:cubicBezTo>
                <a:cubicBezTo>
                  <a:pt x="379" y="498"/>
                  <a:pt x="372" y="501"/>
                  <a:pt x="367" y="503"/>
                </a:cubicBezTo>
                <a:cubicBezTo>
                  <a:pt x="366" y="502"/>
                  <a:pt x="366" y="500"/>
                  <a:pt x="365" y="497"/>
                </a:cubicBezTo>
                <a:cubicBezTo>
                  <a:pt x="371" y="494"/>
                  <a:pt x="376" y="491"/>
                  <a:pt x="377" y="491"/>
                </a:cubicBezTo>
                <a:cubicBezTo>
                  <a:pt x="379" y="490"/>
                  <a:pt x="379" y="490"/>
                  <a:pt x="379" y="490"/>
                </a:cubicBezTo>
                <a:cubicBezTo>
                  <a:pt x="379" y="490"/>
                  <a:pt x="375" y="483"/>
                  <a:pt x="373" y="481"/>
                </a:cubicBezTo>
                <a:cubicBezTo>
                  <a:pt x="376" y="480"/>
                  <a:pt x="379" y="478"/>
                  <a:pt x="382" y="477"/>
                </a:cubicBezTo>
                <a:cubicBezTo>
                  <a:pt x="387" y="486"/>
                  <a:pt x="396" y="501"/>
                  <a:pt x="397" y="504"/>
                </a:cubicBezTo>
                <a:cubicBezTo>
                  <a:pt x="398" y="506"/>
                  <a:pt x="398" y="506"/>
                  <a:pt x="398" y="506"/>
                </a:cubicBezTo>
                <a:cubicBezTo>
                  <a:pt x="400" y="505"/>
                  <a:pt x="400" y="505"/>
                  <a:pt x="400" y="505"/>
                </a:cubicBezTo>
                <a:cubicBezTo>
                  <a:pt x="400" y="505"/>
                  <a:pt x="429" y="490"/>
                  <a:pt x="451" y="466"/>
                </a:cubicBezTo>
                <a:cubicBezTo>
                  <a:pt x="453" y="465"/>
                  <a:pt x="453" y="465"/>
                  <a:pt x="453" y="465"/>
                </a:cubicBezTo>
                <a:cubicBezTo>
                  <a:pt x="443" y="454"/>
                  <a:pt x="443" y="454"/>
                  <a:pt x="443" y="454"/>
                </a:cubicBezTo>
                <a:cubicBezTo>
                  <a:pt x="441" y="455"/>
                  <a:pt x="441" y="455"/>
                  <a:pt x="441" y="455"/>
                </a:cubicBezTo>
                <a:cubicBezTo>
                  <a:pt x="441" y="455"/>
                  <a:pt x="435" y="461"/>
                  <a:pt x="431" y="464"/>
                </a:cubicBezTo>
                <a:cubicBezTo>
                  <a:pt x="430" y="463"/>
                  <a:pt x="428" y="462"/>
                  <a:pt x="426" y="459"/>
                </a:cubicBezTo>
                <a:cubicBezTo>
                  <a:pt x="432" y="455"/>
                  <a:pt x="436" y="450"/>
                  <a:pt x="436" y="450"/>
                </a:cubicBezTo>
                <a:cubicBezTo>
                  <a:pt x="438" y="448"/>
                  <a:pt x="438" y="448"/>
                  <a:pt x="438" y="448"/>
                </a:cubicBezTo>
                <a:cubicBezTo>
                  <a:pt x="438" y="448"/>
                  <a:pt x="432" y="443"/>
                  <a:pt x="430" y="441"/>
                </a:cubicBezTo>
                <a:cubicBezTo>
                  <a:pt x="432" y="439"/>
                  <a:pt x="435" y="437"/>
                  <a:pt x="437" y="434"/>
                </a:cubicBezTo>
                <a:cubicBezTo>
                  <a:pt x="445" y="442"/>
                  <a:pt x="458" y="454"/>
                  <a:pt x="460" y="456"/>
                </a:cubicBezTo>
                <a:cubicBezTo>
                  <a:pt x="462" y="458"/>
                  <a:pt x="462" y="458"/>
                  <a:pt x="462" y="458"/>
                </a:cubicBezTo>
                <a:cubicBezTo>
                  <a:pt x="463" y="456"/>
                  <a:pt x="463" y="456"/>
                  <a:pt x="463" y="456"/>
                </a:cubicBezTo>
                <a:cubicBezTo>
                  <a:pt x="463" y="456"/>
                  <a:pt x="488" y="434"/>
                  <a:pt x="502" y="405"/>
                </a:cubicBezTo>
                <a:cubicBezTo>
                  <a:pt x="503" y="403"/>
                  <a:pt x="503" y="403"/>
                  <a:pt x="503" y="403"/>
                </a:cubicBezTo>
                <a:cubicBezTo>
                  <a:pt x="490" y="396"/>
                  <a:pt x="490" y="396"/>
                  <a:pt x="490" y="396"/>
                </a:cubicBezTo>
                <a:cubicBezTo>
                  <a:pt x="489" y="397"/>
                  <a:pt x="489" y="397"/>
                  <a:pt x="489" y="397"/>
                </a:cubicBezTo>
                <a:cubicBezTo>
                  <a:pt x="489" y="398"/>
                  <a:pt x="484" y="404"/>
                  <a:pt x="481" y="409"/>
                </a:cubicBezTo>
                <a:cubicBezTo>
                  <a:pt x="480" y="408"/>
                  <a:pt x="479" y="407"/>
                  <a:pt x="476" y="405"/>
                </a:cubicBezTo>
                <a:cubicBezTo>
                  <a:pt x="480" y="399"/>
                  <a:pt x="483" y="394"/>
                  <a:pt x="483" y="393"/>
                </a:cubicBezTo>
                <a:cubicBezTo>
                  <a:pt x="484" y="392"/>
                  <a:pt x="484" y="392"/>
                  <a:pt x="484" y="392"/>
                </a:cubicBezTo>
                <a:cubicBezTo>
                  <a:pt x="484" y="392"/>
                  <a:pt x="477" y="388"/>
                  <a:pt x="474" y="387"/>
                </a:cubicBezTo>
                <a:cubicBezTo>
                  <a:pt x="476" y="384"/>
                  <a:pt x="478" y="381"/>
                  <a:pt x="479" y="378"/>
                </a:cubicBezTo>
                <a:cubicBezTo>
                  <a:pt x="488" y="382"/>
                  <a:pt x="505" y="390"/>
                  <a:pt x="508" y="392"/>
                </a:cubicBezTo>
                <a:cubicBezTo>
                  <a:pt x="510" y="393"/>
                  <a:pt x="510" y="393"/>
                  <a:pt x="510" y="393"/>
                </a:cubicBezTo>
                <a:cubicBezTo>
                  <a:pt x="511" y="391"/>
                  <a:pt x="511" y="391"/>
                  <a:pt x="511" y="391"/>
                </a:cubicBezTo>
                <a:cubicBezTo>
                  <a:pt x="511" y="390"/>
                  <a:pt x="527" y="360"/>
                  <a:pt x="531" y="329"/>
                </a:cubicBezTo>
                <a:cubicBezTo>
                  <a:pt x="532" y="327"/>
                  <a:pt x="532" y="327"/>
                  <a:pt x="532" y="327"/>
                </a:cubicBezTo>
                <a:cubicBezTo>
                  <a:pt x="517" y="324"/>
                  <a:pt x="517" y="324"/>
                  <a:pt x="517" y="324"/>
                </a:cubicBezTo>
                <a:cubicBezTo>
                  <a:pt x="516" y="326"/>
                  <a:pt x="516" y="326"/>
                  <a:pt x="516" y="326"/>
                </a:cubicBezTo>
                <a:cubicBezTo>
                  <a:pt x="516" y="326"/>
                  <a:pt x="514" y="334"/>
                  <a:pt x="513" y="339"/>
                </a:cubicBezTo>
                <a:cubicBezTo>
                  <a:pt x="512" y="339"/>
                  <a:pt x="510" y="338"/>
                  <a:pt x="507" y="337"/>
                </a:cubicBezTo>
                <a:cubicBezTo>
                  <a:pt x="508" y="330"/>
                  <a:pt x="509" y="324"/>
                  <a:pt x="509" y="324"/>
                </a:cubicBezTo>
                <a:cubicBezTo>
                  <a:pt x="510" y="322"/>
                  <a:pt x="510" y="322"/>
                  <a:pt x="510" y="322"/>
                </a:cubicBezTo>
                <a:cubicBezTo>
                  <a:pt x="510" y="322"/>
                  <a:pt x="502" y="321"/>
                  <a:pt x="499" y="320"/>
                </a:cubicBezTo>
                <a:cubicBezTo>
                  <a:pt x="500" y="318"/>
                  <a:pt x="500" y="314"/>
                  <a:pt x="501" y="311"/>
                </a:cubicBezTo>
                <a:cubicBezTo>
                  <a:pt x="510" y="312"/>
                  <a:pt x="530" y="314"/>
                  <a:pt x="533" y="315"/>
                </a:cubicBezTo>
                <a:cubicBezTo>
                  <a:pt x="535" y="315"/>
                  <a:pt x="535" y="315"/>
                  <a:pt x="535" y="315"/>
                </a:cubicBezTo>
                <a:cubicBezTo>
                  <a:pt x="535" y="313"/>
                  <a:pt x="535" y="313"/>
                  <a:pt x="535" y="313"/>
                </a:cubicBezTo>
                <a:cubicBezTo>
                  <a:pt x="535" y="313"/>
                  <a:pt x="542" y="280"/>
                  <a:pt x="536" y="249"/>
                </a:cubicBezTo>
                <a:cubicBezTo>
                  <a:pt x="536" y="247"/>
                  <a:pt x="536" y="247"/>
                  <a:pt x="536" y="247"/>
                </a:cubicBezTo>
                <a:cubicBezTo>
                  <a:pt x="521" y="248"/>
                  <a:pt x="521" y="248"/>
                  <a:pt x="521" y="248"/>
                </a:cubicBezTo>
                <a:cubicBezTo>
                  <a:pt x="521" y="250"/>
                  <a:pt x="521" y="250"/>
                  <a:pt x="521" y="250"/>
                </a:cubicBezTo>
                <a:cubicBezTo>
                  <a:pt x="521" y="251"/>
                  <a:pt x="522" y="259"/>
                  <a:pt x="522" y="264"/>
                </a:cubicBezTo>
                <a:cubicBezTo>
                  <a:pt x="521" y="264"/>
                  <a:pt x="519" y="264"/>
                  <a:pt x="515" y="264"/>
                </a:cubicBezTo>
                <a:cubicBezTo>
                  <a:pt x="515" y="257"/>
                  <a:pt x="514" y="251"/>
                  <a:pt x="514" y="251"/>
                </a:cubicBezTo>
                <a:cubicBezTo>
                  <a:pt x="514" y="249"/>
                  <a:pt x="514" y="249"/>
                  <a:pt x="514" y="249"/>
                </a:cubicBezTo>
                <a:cubicBezTo>
                  <a:pt x="514" y="249"/>
                  <a:pt x="506" y="250"/>
                  <a:pt x="503" y="250"/>
                </a:cubicBezTo>
                <a:cubicBezTo>
                  <a:pt x="503" y="248"/>
                  <a:pt x="502" y="244"/>
                  <a:pt x="502" y="241"/>
                </a:cubicBezTo>
                <a:cubicBezTo>
                  <a:pt x="513" y="239"/>
                  <a:pt x="531" y="236"/>
                  <a:pt x="534" y="236"/>
                </a:cubicBezTo>
                <a:cubicBezTo>
                  <a:pt x="536" y="236"/>
                  <a:pt x="536" y="236"/>
                  <a:pt x="536" y="236"/>
                </a:cubicBezTo>
                <a:cubicBezTo>
                  <a:pt x="536" y="233"/>
                  <a:pt x="536" y="233"/>
                  <a:pt x="536" y="233"/>
                </a:cubicBezTo>
                <a:cubicBezTo>
                  <a:pt x="536" y="233"/>
                  <a:pt x="532" y="200"/>
                  <a:pt x="518" y="172"/>
                </a:cubicBezTo>
                <a:cubicBezTo>
                  <a:pt x="517" y="170"/>
                  <a:pt x="517" y="170"/>
                  <a:pt x="517" y="170"/>
                </a:cubicBezTo>
                <a:cubicBezTo>
                  <a:pt x="503" y="176"/>
                  <a:pt x="503" y="176"/>
                  <a:pt x="503" y="176"/>
                </a:cubicBezTo>
                <a:cubicBezTo>
                  <a:pt x="504" y="178"/>
                  <a:pt x="504" y="178"/>
                  <a:pt x="504" y="178"/>
                </a:cubicBezTo>
                <a:cubicBezTo>
                  <a:pt x="504" y="178"/>
                  <a:pt x="507" y="185"/>
                  <a:pt x="509" y="191"/>
                </a:cubicBezTo>
                <a:cubicBezTo>
                  <a:pt x="508" y="191"/>
                  <a:pt x="506" y="192"/>
                  <a:pt x="503" y="193"/>
                </a:cubicBezTo>
                <a:cubicBezTo>
                  <a:pt x="500" y="186"/>
                  <a:pt x="498" y="181"/>
                  <a:pt x="497" y="180"/>
                </a:cubicBezTo>
                <a:cubicBezTo>
                  <a:pt x="496" y="178"/>
                  <a:pt x="496" y="178"/>
                  <a:pt x="496" y="178"/>
                </a:cubicBezTo>
                <a:cubicBezTo>
                  <a:pt x="496" y="178"/>
                  <a:pt x="489" y="182"/>
                  <a:pt x="487" y="183"/>
                </a:cubicBezTo>
                <a:cubicBezTo>
                  <a:pt x="486" y="181"/>
                  <a:pt x="484" y="177"/>
                  <a:pt x="483" y="174"/>
                </a:cubicBezTo>
                <a:cubicBezTo>
                  <a:pt x="491" y="170"/>
                  <a:pt x="509" y="161"/>
                  <a:pt x="511" y="160"/>
                </a:cubicBezTo>
                <a:cubicBezTo>
                  <a:pt x="513" y="159"/>
                  <a:pt x="513" y="159"/>
                  <a:pt x="513" y="159"/>
                </a:cubicBezTo>
                <a:cubicBezTo>
                  <a:pt x="512" y="157"/>
                  <a:pt x="512" y="157"/>
                  <a:pt x="512" y="157"/>
                </a:cubicBezTo>
                <a:cubicBezTo>
                  <a:pt x="512" y="156"/>
                  <a:pt x="499" y="126"/>
                  <a:pt x="477" y="103"/>
                </a:cubicBezTo>
                <a:cubicBezTo>
                  <a:pt x="475" y="101"/>
                  <a:pt x="475" y="101"/>
                  <a:pt x="475" y="101"/>
                </a:cubicBezTo>
                <a:cubicBezTo>
                  <a:pt x="464" y="111"/>
                  <a:pt x="464" y="111"/>
                  <a:pt x="464" y="111"/>
                </a:cubicBezTo>
                <a:cubicBezTo>
                  <a:pt x="465" y="113"/>
                  <a:pt x="465" y="113"/>
                  <a:pt x="465" y="113"/>
                </a:cubicBezTo>
                <a:cubicBezTo>
                  <a:pt x="465" y="113"/>
                  <a:pt x="470" y="119"/>
                  <a:pt x="474" y="124"/>
                </a:cubicBezTo>
                <a:cubicBezTo>
                  <a:pt x="472" y="124"/>
                  <a:pt x="471" y="126"/>
                  <a:pt x="468" y="127"/>
                </a:cubicBezTo>
                <a:cubicBezTo>
                  <a:pt x="464" y="122"/>
                  <a:pt x="460" y="117"/>
                  <a:pt x="459" y="117"/>
                </a:cubicBezTo>
                <a:cubicBezTo>
                  <a:pt x="458" y="115"/>
                  <a:pt x="458" y="115"/>
                  <a:pt x="458" y="115"/>
                </a:cubicBezTo>
                <a:cubicBezTo>
                  <a:pt x="458" y="115"/>
                  <a:pt x="452" y="121"/>
                  <a:pt x="450" y="123"/>
                </a:cubicBezTo>
                <a:cubicBezTo>
                  <a:pt x="448" y="121"/>
                  <a:pt x="446" y="118"/>
                  <a:pt x="444" y="116"/>
                </a:cubicBezTo>
                <a:cubicBezTo>
                  <a:pt x="452" y="108"/>
                  <a:pt x="465" y="96"/>
                  <a:pt x="467" y="94"/>
                </a:cubicBezTo>
                <a:cubicBezTo>
                  <a:pt x="468" y="92"/>
                  <a:pt x="468" y="92"/>
                  <a:pt x="468" y="92"/>
                </a:cubicBezTo>
                <a:cubicBezTo>
                  <a:pt x="467" y="91"/>
                  <a:pt x="467" y="91"/>
                  <a:pt x="467" y="91"/>
                </a:cubicBezTo>
                <a:cubicBezTo>
                  <a:pt x="467" y="91"/>
                  <a:pt x="447" y="65"/>
                  <a:pt x="419" y="49"/>
                </a:cubicBezTo>
                <a:cubicBezTo>
                  <a:pt x="417" y="48"/>
                  <a:pt x="417" y="48"/>
                  <a:pt x="417" y="48"/>
                </a:cubicBezTo>
                <a:cubicBezTo>
                  <a:pt x="409" y="60"/>
                  <a:pt x="409" y="60"/>
                  <a:pt x="409" y="60"/>
                </a:cubicBezTo>
                <a:cubicBezTo>
                  <a:pt x="410" y="61"/>
                  <a:pt x="410" y="61"/>
                  <a:pt x="410" y="61"/>
                </a:cubicBezTo>
                <a:cubicBezTo>
                  <a:pt x="411" y="62"/>
                  <a:pt x="417" y="66"/>
                  <a:pt x="422" y="70"/>
                </a:cubicBezTo>
                <a:cubicBezTo>
                  <a:pt x="421" y="71"/>
                  <a:pt x="419" y="72"/>
                  <a:pt x="417" y="75"/>
                </a:cubicBezTo>
                <a:cubicBezTo>
                  <a:pt x="412" y="71"/>
                  <a:pt x="407" y="67"/>
                  <a:pt x="406" y="67"/>
                </a:cubicBezTo>
                <a:cubicBezTo>
                  <a:pt x="404" y="66"/>
                  <a:pt x="404" y="66"/>
                  <a:pt x="404" y="66"/>
                </a:cubicBezTo>
                <a:cubicBezTo>
                  <a:pt x="404" y="66"/>
                  <a:pt x="400" y="73"/>
                  <a:pt x="399" y="75"/>
                </a:cubicBezTo>
                <a:cubicBezTo>
                  <a:pt x="397" y="74"/>
                  <a:pt x="393" y="72"/>
                  <a:pt x="391" y="70"/>
                </a:cubicBezTo>
                <a:cubicBezTo>
                  <a:pt x="396" y="61"/>
                  <a:pt x="405" y="45"/>
                  <a:pt x="407" y="43"/>
                </a:cubicBezTo>
                <a:cubicBezTo>
                  <a:pt x="408" y="41"/>
                  <a:pt x="408" y="41"/>
                  <a:pt x="408" y="41"/>
                </a:cubicBezTo>
                <a:cubicBezTo>
                  <a:pt x="406" y="40"/>
                  <a:pt x="406" y="40"/>
                  <a:pt x="406" y="40"/>
                </a:cubicBezTo>
                <a:cubicBezTo>
                  <a:pt x="406" y="40"/>
                  <a:pt x="379" y="22"/>
                  <a:pt x="348" y="14"/>
                </a:cubicBezTo>
                <a:cubicBezTo>
                  <a:pt x="346" y="14"/>
                  <a:pt x="346" y="14"/>
                  <a:pt x="346" y="14"/>
                </a:cubicBezTo>
                <a:cubicBezTo>
                  <a:pt x="341" y="28"/>
                  <a:pt x="341" y="28"/>
                  <a:pt x="341" y="28"/>
                </a:cubicBezTo>
                <a:cubicBezTo>
                  <a:pt x="343" y="29"/>
                  <a:pt x="343" y="29"/>
                  <a:pt x="343" y="29"/>
                </a:cubicBezTo>
                <a:cubicBezTo>
                  <a:pt x="343" y="29"/>
                  <a:pt x="351" y="32"/>
                  <a:pt x="356" y="33"/>
                </a:cubicBezTo>
                <a:cubicBezTo>
                  <a:pt x="356" y="35"/>
                  <a:pt x="355" y="37"/>
                  <a:pt x="354" y="40"/>
                </a:cubicBezTo>
                <a:cubicBezTo>
                  <a:pt x="347" y="37"/>
                  <a:pt x="341" y="36"/>
                  <a:pt x="341" y="36"/>
                </a:cubicBezTo>
                <a:cubicBezTo>
                  <a:pt x="338" y="35"/>
                  <a:pt x="338" y="35"/>
                  <a:pt x="338" y="35"/>
                </a:cubicBezTo>
                <a:cubicBezTo>
                  <a:pt x="338" y="35"/>
                  <a:pt x="337" y="43"/>
                  <a:pt x="336" y="46"/>
                </a:cubicBezTo>
                <a:cubicBezTo>
                  <a:pt x="334" y="45"/>
                  <a:pt x="330" y="43"/>
                  <a:pt x="327" y="43"/>
                </a:cubicBezTo>
                <a:cubicBezTo>
                  <a:pt x="329" y="32"/>
                  <a:pt x="333" y="15"/>
                  <a:pt x="334" y="12"/>
                </a:cubicBezTo>
                <a:cubicBezTo>
                  <a:pt x="335" y="10"/>
                  <a:pt x="335" y="10"/>
                  <a:pt x="335" y="10"/>
                </a:cubicBezTo>
                <a:cubicBezTo>
                  <a:pt x="333" y="9"/>
                  <a:pt x="333" y="9"/>
                  <a:pt x="333" y="9"/>
                </a:cubicBezTo>
                <a:cubicBezTo>
                  <a:pt x="333" y="9"/>
                  <a:pt x="301" y="0"/>
                  <a:pt x="269" y="2"/>
                </a:cubicBezTo>
                <a:cubicBezTo>
                  <a:pt x="267" y="2"/>
                  <a:pt x="267" y="2"/>
                  <a:pt x="267" y="2"/>
                </a:cubicBezTo>
                <a:cubicBezTo>
                  <a:pt x="267" y="17"/>
                  <a:pt x="267" y="17"/>
                  <a:pt x="267" y="17"/>
                </a:cubicBezTo>
                <a:cubicBezTo>
                  <a:pt x="269" y="17"/>
                  <a:pt x="269" y="17"/>
                  <a:pt x="269" y="17"/>
                </a:cubicBezTo>
                <a:cubicBezTo>
                  <a:pt x="270" y="17"/>
                  <a:pt x="278" y="18"/>
                  <a:pt x="283" y="18"/>
                </a:cubicBezTo>
                <a:cubicBezTo>
                  <a:pt x="283" y="19"/>
                  <a:pt x="283" y="21"/>
                  <a:pt x="283" y="25"/>
                </a:cubicBezTo>
                <a:cubicBezTo>
                  <a:pt x="276" y="24"/>
                  <a:pt x="269" y="25"/>
                  <a:pt x="269" y="25"/>
                </a:cubicBezTo>
                <a:cubicBezTo>
                  <a:pt x="267" y="25"/>
                  <a:pt x="267" y="25"/>
                  <a:pt x="267" y="25"/>
                </a:cubicBezTo>
                <a:cubicBezTo>
                  <a:pt x="267" y="25"/>
                  <a:pt x="267" y="33"/>
                  <a:pt x="267" y="36"/>
                </a:cubicBezTo>
                <a:cubicBezTo>
                  <a:pt x="265" y="35"/>
                  <a:pt x="261" y="35"/>
                  <a:pt x="258" y="35"/>
                </a:cubicBezTo>
                <a:cubicBezTo>
                  <a:pt x="257" y="26"/>
                  <a:pt x="255" y="8"/>
                  <a:pt x="255" y="4"/>
                </a:cubicBezTo>
                <a:cubicBezTo>
                  <a:pt x="255" y="4"/>
                  <a:pt x="255" y="2"/>
                  <a:pt x="255" y="2"/>
                </a:cubicBezTo>
                <a:cubicBezTo>
                  <a:pt x="253" y="2"/>
                  <a:pt x="253" y="2"/>
                  <a:pt x="253" y="2"/>
                </a:cubicBezTo>
                <a:cubicBezTo>
                  <a:pt x="253" y="2"/>
                  <a:pt x="220" y="3"/>
                  <a:pt x="190" y="14"/>
                </a:cubicBezTo>
                <a:cubicBezTo>
                  <a:pt x="188" y="15"/>
                  <a:pt x="188" y="15"/>
                  <a:pt x="188" y="15"/>
                </a:cubicBezTo>
                <a:cubicBezTo>
                  <a:pt x="192" y="29"/>
                  <a:pt x="192" y="29"/>
                  <a:pt x="192" y="29"/>
                </a:cubicBezTo>
                <a:cubicBezTo>
                  <a:pt x="194" y="29"/>
                  <a:pt x="194" y="29"/>
                  <a:pt x="194" y="29"/>
                </a:cubicBezTo>
                <a:cubicBezTo>
                  <a:pt x="195" y="29"/>
                  <a:pt x="202" y="27"/>
                  <a:pt x="208" y="25"/>
                </a:cubicBezTo>
                <a:cubicBezTo>
                  <a:pt x="208" y="26"/>
                  <a:pt x="208" y="28"/>
                  <a:pt x="209" y="32"/>
                </a:cubicBezTo>
                <a:cubicBezTo>
                  <a:pt x="203" y="34"/>
                  <a:pt x="197" y="36"/>
                  <a:pt x="196" y="36"/>
                </a:cubicBezTo>
                <a:cubicBezTo>
                  <a:pt x="194" y="36"/>
                  <a:pt x="194" y="36"/>
                  <a:pt x="194" y="36"/>
                </a:cubicBezTo>
                <a:cubicBezTo>
                  <a:pt x="194" y="36"/>
                  <a:pt x="197" y="44"/>
                  <a:pt x="198" y="47"/>
                </a:cubicBezTo>
                <a:cubicBezTo>
                  <a:pt x="196" y="47"/>
                  <a:pt x="192" y="48"/>
                  <a:pt x="189" y="49"/>
                </a:cubicBezTo>
                <a:cubicBezTo>
                  <a:pt x="185" y="41"/>
                  <a:pt x="178" y="23"/>
                  <a:pt x="177" y="21"/>
                </a:cubicBezTo>
                <a:cubicBezTo>
                  <a:pt x="176" y="18"/>
                  <a:pt x="176" y="18"/>
                  <a:pt x="176" y="18"/>
                </a:cubicBezTo>
                <a:cubicBezTo>
                  <a:pt x="174" y="19"/>
                  <a:pt x="174" y="19"/>
                  <a:pt x="174" y="19"/>
                </a:cubicBezTo>
                <a:cubicBezTo>
                  <a:pt x="174" y="19"/>
                  <a:pt x="142" y="30"/>
                  <a:pt x="117" y="50"/>
                </a:cubicBezTo>
                <a:cubicBezTo>
                  <a:pt x="116" y="52"/>
                  <a:pt x="116" y="52"/>
                  <a:pt x="116" y="52"/>
                </a:cubicBezTo>
                <a:cubicBezTo>
                  <a:pt x="124" y="64"/>
                  <a:pt x="124" y="64"/>
                  <a:pt x="124" y="64"/>
                </a:cubicBezTo>
                <a:cubicBezTo>
                  <a:pt x="126" y="63"/>
                  <a:pt x="126" y="63"/>
                  <a:pt x="126" y="63"/>
                </a:cubicBezTo>
                <a:cubicBezTo>
                  <a:pt x="126" y="63"/>
                  <a:pt x="133" y="58"/>
                  <a:pt x="138" y="55"/>
                </a:cubicBezTo>
                <a:cubicBezTo>
                  <a:pt x="138" y="56"/>
                  <a:pt x="139" y="58"/>
                  <a:pt x="141" y="61"/>
                </a:cubicBezTo>
                <a:cubicBezTo>
                  <a:pt x="135" y="65"/>
                  <a:pt x="130" y="69"/>
                  <a:pt x="130" y="69"/>
                </a:cubicBezTo>
                <a:cubicBezTo>
                  <a:pt x="128" y="70"/>
                  <a:pt x="128" y="70"/>
                  <a:pt x="128" y="70"/>
                </a:cubicBezTo>
                <a:cubicBezTo>
                  <a:pt x="128" y="70"/>
                  <a:pt x="133" y="76"/>
                  <a:pt x="135" y="79"/>
                </a:cubicBezTo>
                <a:cubicBezTo>
                  <a:pt x="133" y="80"/>
                  <a:pt x="130" y="82"/>
                  <a:pt x="127" y="84"/>
                </a:cubicBezTo>
                <a:cubicBezTo>
                  <a:pt x="120" y="76"/>
                  <a:pt x="109" y="62"/>
                  <a:pt x="108" y="60"/>
                </a:cubicBezTo>
                <a:cubicBezTo>
                  <a:pt x="106" y="58"/>
                  <a:pt x="106" y="58"/>
                  <a:pt x="106" y="58"/>
                </a:cubicBezTo>
                <a:cubicBezTo>
                  <a:pt x="105" y="59"/>
                  <a:pt x="105" y="59"/>
                  <a:pt x="105" y="59"/>
                </a:cubicBezTo>
                <a:cubicBezTo>
                  <a:pt x="104" y="59"/>
                  <a:pt x="78" y="79"/>
                  <a:pt x="60" y="105"/>
                </a:cubicBezTo>
                <a:cubicBezTo>
                  <a:pt x="59" y="107"/>
                  <a:pt x="59" y="107"/>
                  <a:pt x="59" y="107"/>
                </a:cubicBezTo>
                <a:cubicBezTo>
                  <a:pt x="70" y="116"/>
                  <a:pt x="70" y="116"/>
                  <a:pt x="70" y="116"/>
                </a:cubicBezTo>
                <a:cubicBezTo>
                  <a:pt x="72" y="115"/>
                  <a:pt x="72" y="115"/>
                  <a:pt x="72" y="115"/>
                </a:cubicBezTo>
                <a:cubicBezTo>
                  <a:pt x="72" y="114"/>
                  <a:pt x="77" y="108"/>
                  <a:pt x="81" y="104"/>
                </a:cubicBezTo>
                <a:cubicBezTo>
                  <a:pt x="82" y="105"/>
                  <a:pt x="83" y="106"/>
                  <a:pt x="86" y="108"/>
                </a:cubicBezTo>
                <a:cubicBezTo>
                  <a:pt x="81" y="114"/>
                  <a:pt x="78" y="119"/>
                  <a:pt x="77" y="119"/>
                </a:cubicBezTo>
                <a:cubicBezTo>
                  <a:pt x="76" y="121"/>
                  <a:pt x="76" y="121"/>
                  <a:pt x="76" y="121"/>
                </a:cubicBezTo>
                <a:cubicBezTo>
                  <a:pt x="76" y="121"/>
                  <a:pt x="83" y="126"/>
                  <a:pt x="85" y="127"/>
                </a:cubicBezTo>
                <a:cubicBezTo>
                  <a:pt x="84" y="129"/>
                  <a:pt x="81" y="132"/>
                  <a:pt x="79" y="135"/>
                </a:cubicBezTo>
                <a:cubicBezTo>
                  <a:pt x="70" y="129"/>
                  <a:pt x="55" y="119"/>
                  <a:pt x="53" y="117"/>
                </a:cubicBezTo>
                <a:cubicBezTo>
                  <a:pt x="52" y="115"/>
                  <a:pt x="52" y="115"/>
                  <a:pt x="52" y="115"/>
                </a:cubicBezTo>
                <a:cubicBezTo>
                  <a:pt x="50" y="117"/>
                  <a:pt x="50" y="117"/>
                  <a:pt x="50" y="117"/>
                </a:cubicBezTo>
                <a:cubicBezTo>
                  <a:pt x="50" y="117"/>
                  <a:pt x="30" y="143"/>
                  <a:pt x="20" y="174"/>
                </a:cubicBezTo>
                <a:cubicBezTo>
                  <a:pt x="19" y="175"/>
                  <a:pt x="19" y="175"/>
                  <a:pt x="19" y="175"/>
                </a:cubicBezTo>
                <a:cubicBezTo>
                  <a:pt x="33" y="181"/>
                  <a:pt x="33" y="181"/>
                  <a:pt x="33" y="181"/>
                </a:cubicBezTo>
                <a:cubicBezTo>
                  <a:pt x="34" y="179"/>
                  <a:pt x="34" y="179"/>
                  <a:pt x="34" y="179"/>
                </a:cubicBezTo>
                <a:cubicBezTo>
                  <a:pt x="34" y="179"/>
                  <a:pt x="38" y="172"/>
                  <a:pt x="40" y="167"/>
                </a:cubicBezTo>
                <a:cubicBezTo>
                  <a:pt x="41" y="167"/>
                  <a:pt x="43" y="168"/>
                  <a:pt x="46" y="170"/>
                </a:cubicBezTo>
                <a:cubicBezTo>
                  <a:pt x="43" y="176"/>
                  <a:pt x="41" y="182"/>
                  <a:pt x="41" y="182"/>
                </a:cubicBezTo>
                <a:cubicBezTo>
                  <a:pt x="40" y="184"/>
                  <a:pt x="40" y="184"/>
                  <a:pt x="40" y="184"/>
                </a:cubicBezTo>
                <a:cubicBezTo>
                  <a:pt x="40" y="184"/>
                  <a:pt x="47" y="187"/>
                  <a:pt x="50" y="188"/>
                </a:cubicBezTo>
                <a:cubicBezTo>
                  <a:pt x="49" y="190"/>
                  <a:pt x="48" y="194"/>
                  <a:pt x="46" y="197"/>
                </a:cubicBezTo>
                <a:cubicBezTo>
                  <a:pt x="38" y="194"/>
                  <a:pt x="19" y="189"/>
                  <a:pt x="17" y="188"/>
                </a:cubicBezTo>
                <a:cubicBezTo>
                  <a:pt x="15" y="187"/>
                  <a:pt x="15" y="187"/>
                  <a:pt x="15" y="187"/>
                </a:cubicBezTo>
                <a:cubicBezTo>
                  <a:pt x="14" y="189"/>
                  <a:pt x="14" y="189"/>
                  <a:pt x="14" y="189"/>
                </a:cubicBezTo>
                <a:cubicBezTo>
                  <a:pt x="14" y="189"/>
                  <a:pt x="3" y="221"/>
                  <a:pt x="3" y="253"/>
                </a:cubicBezTo>
                <a:cubicBezTo>
                  <a:pt x="3" y="255"/>
                  <a:pt x="3" y="255"/>
                  <a:pt x="3" y="255"/>
                </a:cubicBezTo>
                <a:cubicBezTo>
                  <a:pt x="18" y="256"/>
                  <a:pt x="18" y="256"/>
                  <a:pt x="18" y="256"/>
                </a:cubicBezTo>
                <a:cubicBezTo>
                  <a:pt x="18" y="254"/>
                  <a:pt x="18" y="254"/>
                  <a:pt x="18" y="254"/>
                </a:cubicBezTo>
                <a:cubicBezTo>
                  <a:pt x="18" y="254"/>
                  <a:pt x="19" y="246"/>
                  <a:pt x="20" y="240"/>
                </a:cubicBezTo>
                <a:cubicBezTo>
                  <a:pt x="21" y="240"/>
                  <a:pt x="23" y="240"/>
                  <a:pt x="26" y="241"/>
                </a:cubicBezTo>
                <a:cubicBezTo>
                  <a:pt x="26" y="248"/>
                  <a:pt x="25" y="254"/>
                  <a:pt x="25" y="255"/>
                </a:cubicBezTo>
                <a:cubicBezTo>
                  <a:pt x="25" y="257"/>
                  <a:pt x="25" y="257"/>
                  <a:pt x="25" y="257"/>
                </a:cubicBezTo>
                <a:cubicBezTo>
                  <a:pt x="25" y="257"/>
                  <a:pt x="33" y="257"/>
                  <a:pt x="36" y="257"/>
                </a:cubicBezTo>
                <a:cubicBezTo>
                  <a:pt x="36" y="259"/>
                  <a:pt x="36" y="263"/>
                  <a:pt x="36" y="266"/>
                </a:cubicBezTo>
                <a:cubicBezTo>
                  <a:pt x="25" y="266"/>
                  <a:pt x="7" y="266"/>
                  <a:pt x="4" y="266"/>
                </a:cubicBezTo>
                <a:cubicBezTo>
                  <a:pt x="2" y="266"/>
                  <a:pt x="2" y="266"/>
                  <a:pt x="2" y="266"/>
                </a:cubicBezTo>
                <a:cubicBezTo>
                  <a:pt x="2" y="268"/>
                  <a:pt x="2" y="268"/>
                  <a:pt x="2" y="268"/>
                </a:cubicBezTo>
                <a:cubicBezTo>
                  <a:pt x="2" y="269"/>
                  <a:pt x="0" y="301"/>
                  <a:pt x="9" y="332"/>
                </a:cubicBezTo>
                <a:cubicBezTo>
                  <a:pt x="10" y="334"/>
                  <a:pt x="10" y="334"/>
                  <a:pt x="10" y="334"/>
                </a:cubicBezTo>
                <a:cubicBezTo>
                  <a:pt x="24" y="330"/>
                  <a:pt x="24" y="330"/>
                  <a:pt x="24" y="330"/>
                </a:cubicBezTo>
                <a:cubicBezTo>
                  <a:pt x="24" y="328"/>
                  <a:pt x="24" y="328"/>
                  <a:pt x="24" y="328"/>
                </a:cubicBezTo>
                <a:cubicBezTo>
                  <a:pt x="24" y="328"/>
                  <a:pt x="23" y="320"/>
                  <a:pt x="22" y="315"/>
                </a:cubicBezTo>
                <a:cubicBezTo>
                  <a:pt x="23" y="315"/>
                  <a:pt x="25" y="314"/>
                  <a:pt x="28" y="314"/>
                </a:cubicBezTo>
                <a:cubicBezTo>
                  <a:pt x="30" y="321"/>
                  <a:pt x="31" y="327"/>
                  <a:pt x="31" y="327"/>
                </a:cubicBezTo>
                <a:cubicBezTo>
                  <a:pt x="32" y="329"/>
                  <a:pt x="32" y="329"/>
                  <a:pt x="32" y="329"/>
                </a:cubicBezTo>
                <a:cubicBezTo>
                  <a:pt x="32" y="329"/>
                  <a:pt x="39" y="327"/>
                  <a:pt x="42" y="326"/>
                </a:cubicBezTo>
                <a:cubicBezTo>
                  <a:pt x="43" y="329"/>
                  <a:pt x="44" y="332"/>
                  <a:pt x="44" y="335"/>
                </a:cubicBezTo>
                <a:cubicBezTo>
                  <a:pt x="35" y="338"/>
                  <a:pt x="17" y="344"/>
                  <a:pt x="14" y="345"/>
                </a:cubicBezTo>
                <a:cubicBezTo>
                  <a:pt x="12" y="345"/>
                  <a:pt x="12" y="345"/>
                  <a:pt x="12" y="345"/>
                </a:cubicBezTo>
                <a:cubicBezTo>
                  <a:pt x="12" y="348"/>
                  <a:pt x="12" y="348"/>
                  <a:pt x="12" y="348"/>
                </a:cubicBezTo>
                <a:cubicBezTo>
                  <a:pt x="13" y="348"/>
                  <a:pt x="21" y="380"/>
                  <a:pt x="39" y="406"/>
                </a:cubicBezTo>
                <a:cubicBezTo>
                  <a:pt x="40" y="408"/>
                  <a:pt x="40" y="408"/>
                  <a:pt x="40" y="408"/>
                </a:cubicBezTo>
                <a:cubicBezTo>
                  <a:pt x="53" y="400"/>
                  <a:pt x="53" y="400"/>
                  <a:pt x="53" y="400"/>
                </a:cubicBezTo>
                <a:cubicBezTo>
                  <a:pt x="52" y="398"/>
                  <a:pt x="52" y="398"/>
                  <a:pt x="52" y="398"/>
                </a:cubicBezTo>
                <a:cubicBezTo>
                  <a:pt x="52" y="398"/>
                  <a:pt x="49" y="391"/>
                  <a:pt x="46" y="386"/>
                </a:cubicBezTo>
                <a:cubicBezTo>
                  <a:pt x="47" y="386"/>
                  <a:pt x="49" y="385"/>
                  <a:pt x="52" y="383"/>
                </a:cubicBezTo>
                <a:cubicBezTo>
                  <a:pt x="55" y="389"/>
                  <a:pt x="58" y="395"/>
                  <a:pt x="59" y="395"/>
                </a:cubicBezTo>
                <a:cubicBezTo>
                  <a:pt x="60" y="397"/>
                  <a:pt x="60" y="397"/>
                  <a:pt x="60" y="397"/>
                </a:cubicBezTo>
                <a:cubicBezTo>
                  <a:pt x="60" y="397"/>
                  <a:pt x="66" y="392"/>
                  <a:pt x="69" y="390"/>
                </a:cubicBezTo>
                <a:cubicBezTo>
                  <a:pt x="70" y="393"/>
                  <a:pt x="72" y="396"/>
                  <a:pt x="74" y="399"/>
                </a:cubicBezTo>
                <a:cubicBezTo>
                  <a:pt x="66" y="404"/>
                  <a:pt x="51" y="416"/>
                  <a:pt x="48" y="417"/>
                </a:cubicBezTo>
                <a:cubicBezTo>
                  <a:pt x="46" y="418"/>
                  <a:pt x="46" y="418"/>
                  <a:pt x="46" y="418"/>
                </a:cubicBezTo>
                <a:cubicBezTo>
                  <a:pt x="47" y="420"/>
                  <a:pt x="47" y="420"/>
                  <a:pt x="47" y="420"/>
                </a:cubicBezTo>
                <a:cubicBezTo>
                  <a:pt x="48" y="420"/>
                  <a:pt x="65" y="448"/>
                  <a:pt x="90" y="468"/>
                </a:cubicBezTo>
                <a:cubicBezTo>
                  <a:pt x="92" y="470"/>
                  <a:pt x="92" y="470"/>
                  <a:pt x="92" y="470"/>
                </a:cubicBezTo>
                <a:cubicBezTo>
                  <a:pt x="102" y="459"/>
                  <a:pt x="102" y="459"/>
                  <a:pt x="102" y="459"/>
                </a:cubicBezTo>
                <a:cubicBezTo>
                  <a:pt x="100" y="457"/>
                  <a:pt x="100" y="457"/>
                  <a:pt x="100" y="457"/>
                </a:cubicBezTo>
                <a:cubicBezTo>
                  <a:pt x="100" y="457"/>
                  <a:pt x="95" y="451"/>
                  <a:pt x="90" y="447"/>
                </a:cubicBezTo>
                <a:cubicBezTo>
                  <a:pt x="91" y="447"/>
                  <a:pt x="93" y="445"/>
                  <a:pt x="95" y="443"/>
                </a:cubicBezTo>
                <a:cubicBezTo>
                  <a:pt x="100" y="448"/>
                  <a:pt x="105" y="452"/>
                  <a:pt x="105" y="452"/>
                </a:cubicBezTo>
                <a:cubicBezTo>
                  <a:pt x="107" y="453"/>
                  <a:pt x="107" y="453"/>
                  <a:pt x="107" y="453"/>
                </a:cubicBezTo>
                <a:cubicBezTo>
                  <a:pt x="107" y="453"/>
                  <a:pt x="112" y="447"/>
                  <a:pt x="114" y="445"/>
                </a:cubicBezTo>
                <a:cubicBezTo>
                  <a:pt x="116" y="447"/>
                  <a:pt x="119" y="449"/>
                  <a:pt x="121" y="451"/>
                </a:cubicBezTo>
                <a:cubicBezTo>
                  <a:pt x="114" y="460"/>
                  <a:pt x="104" y="474"/>
                  <a:pt x="102" y="476"/>
                </a:cubicBezTo>
                <a:cubicBezTo>
                  <a:pt x="100" y="477"/>
                  <a:pt x="100" y="477"/>
                  <a:pt x="100" y="477"/>
                </a:cubicBezTo>
                <a:cubicBezTo>
                  <a:pt x="102" y="479"/>
                  <a:pt x="102" y="479"/>
                  <a:pt x="102" y="479"/>
                </a:cubicBezTo>
                <a:cubicBezTo>
                  <a:pt x="102" y="479"/>
                  <a:pt x="127" y="501"/>
                  <a:pt x="156" y="513"/>
                </a:cubicBezTo>
                <a:cubicBezTo>
                  <a:pt x="158" y="514"/>
                  <a:pt x="158" y="514"/>
                  <a:pt x="158" y="514"/>
                </a:cubicBezTo>
                <a:cubicBezTo>
                  <a:pt x="165" y="500"/>
                  <a:pt x="165" y="500"/>
                  <a:pt x="165" y="500"/>
                </a:cubicBezTo>
                <a:cubicBezTo>
                  <a:pt x="163" y="499"/>
                  <a:pt x="163" y="499"/>
                  <a:pt x="163" y="499"/>
                </a:cubicBezTo>
                <a:cubicBezTo>
                  <a:pt x="163" y="499"/>
                  <a:pt x="156" y="495"/>
                  <a:pt x="151" y="493"/>
                </a:cubicBezTo>
                <a:cubicBezTo>
                  <a:pt x="151" y="492"/>
                  <a:pt x="153" y="490"/>
                  <a:pt x="154" y="487"/>
                </a:cubicBezTo>
                <a:cubicBezTo>
                  <a:pt x="160" y="490"/>
                  <a:pt x="166" y="493"/>
                  <a:pt x="166" y="493"/>
                </a:cubicBezTo>
                <a:cubicBezTo>
                  <a:pt x="168" y="494"/>
                  <a:pt x="168" y="494"/>
                  <a:pt x="168" y="494"/>
                </a:cubicBezTo>
                <a:cubicBezTo>
                  <a:pt x="168" y="494"/>
                  <a:pt x="172" y="487"/>
                  <a:pt x="173" y="484"/>
                </a:cubicBezTo>
                <a:cubicBezTo>
                  <a:pt x="175" y="485"/>
                  <a:pt x="178" y="487"/>
                  <a:pt x="181" y="488"/>
                </a:cubicBezTo>
                <a:cubicBezTo>
                  <a:pt x="178" y="494"/>
                  <a:pt x="170" y="513"/>
                  <a:pt x="169" y="516"/>
                </a:cubicBezTo>
                <a:cubicBezTo>
                  <a:pt x="168" y="518"/>
                  <a:pt x="168" y="518"/>
                  <a:pt x="168" y="518"/>
                </a:cubicBezTo>
                <a:cubicBezTo>
                  <a:pt x="170" y="519"/>
                  <a:pt x="170" y="519"/>
                  <a:pt x="170" y="519"/>
                </a:cubicBezTo>
                <a:cubicBezTo>
                  <a:pt x="170" y="519"/>
                  <a:pt x="199" y="532"/>
                  <a:pt x="231" y="535"/>
                </a:cubicBezTo>
                <a:cubicBezTo>
                  <a:pt x="233" y="535"/>
                  <a:pt x="233" y="535"/>
                  <a:pt x="233" y="535"/>
                </a:cubicBezTo>
                <a:cubicBezTo>
                  <a:pt x="236" y="520"/>
                  <a:pt x="236" y="520"/>
                  <a:pt x="236" y="520"/>
                </a:cubicBezTo>
                <a:cubicBezTo>
                  <a:pt x="234" y="520"/>
                  <a:pt x="234" y="520"/>
                  <a:pt x="234" y="520"/>
                </a:cubicBezTo>
                <a:cubicBezTo>
                  <a:pt x="233" y="519"/>
                  <a:pt x="225" y="518"/>
                  <a:pt x="220" y="517"/>
                </a:cubicBezTo>
                <a:cubicBezTo>
                  <a:pt x="220" y="516"/>
                  <a:pt x="221" y="514"/>
                  <a:pt x="221" y="511"/>
                </a:cubicBezTo>
                <a:cubicBezTo>
                  <a:pt x="228" y="512"/>
                  <a:pt x="234" y="512"/>
                  <a:pt x="235" y="512"/>
                </a:cubicBezTo>
                <a:cubicBezTo>
                  <a:pt x="237" y="513"/>
                  <a:pt x="237" y="513"/>
                  <a:pt x="237" y="513"/>
                </a:cubicBezTo>
                <a:cubicBezTo>
                  <a:pt x="237" y="513"/>
                  <a:pt x="238" y="505"/>
                  <a:pt x="238" y="502"/>
                </a:cubicBezTo>
                <a:cubicBezTo>
                  <a:pt x="240" y="502"/>
                  <a:pt x="244" y="503"/>
                  <a:pt x="247" y="503"/>
                </a:cubicBezTo>
                <a:cubicBezTo>
                  <a:pt x="247" y="514"/>
                  <a:pt x="245" y="532"/>
                  <a:pt x="245" y="535"/>
                </a:cubicBezTo>
                <a:cubicBezTo>
                  <a:pt x="244" y="537"/>
                  <a:pt x="244" y="537"/>
                  <a:pt x="244" y="537"/>
                </a:cubicBezTo>
                <a:cubicBezTo>
                  <a:pt x="246" y="537"/>
                  <a:pt x="246" y="537"/>
                  <a:pt x="246" y="537"/>
                </a:cubicBezTo>
                <a:cubicBezTo>
                  <a:pt x="247" y="537"/>
                  <a:pt x="279" y="542"/>
                  <a:pt x="310" y="536"/>
                </a:cubicBezTo>
                <a:cubicBezTo>
                  <a:pt x="310" y="536"/>
                  <a:pt x="310" y="536"/>
                  <a:pt x="310" y="536"/>
                </a:cubicBezTo>
                <a:close/>
                <a:moveTo>
                  <a:pt x="400" y="500"/>
                </a:moveTo>
                <a:cubicBezTo>
                  <a:pt x="396" y="493"/>
                  <a:pt x="385" y="474"/>
                  <a:pt x="385" y="473"/>
                </a:cubicBezTo>
                <a:cubicBezTo>
                  <a:pt x="384" y="471"/>
                  <a:pt x="384" y="471"/>
                  <a:pt x="384" y="471"/>
                </a:cubicBezTo>
                <a:cubicBezTo>
                  <a:pt x="382" y="472"/>
                  <a:pt x="382" y="472"/>
                  <a:pt x="382" y="472"/>
                </a:cubicBezTo>
                <a:cubicBezTo>
                  <a:pt x="378" y="474"/>
                  <a:pt x="370" y="478"/>
                  <a:pt x="370" y="478"/>
                </a:cubicBezTo>
                <a:cubicBezTo>
                  <a:pt x="367" y="479"/>
                  <a:pt x="367" y="479"/>
                  <a:pt x="367" y="479"/>
                </a:cubicBezTo>
                <a:cubicBezTo>
                  <a:pt x="367" y="479"/>
                  <a:pt x="371" y="486"/>
                  <a:pt x="373" y="488"/>
                </a:cubicBezTo>
                <a:cubicBezTo>
                  <a:pt x="371" y="489"/>
                  <a:pt x="367" y="491"/>
                  <a:pt x="363" y="493"/>
                </a:cubicBezTo>
                <a:cubicBezTo>
                  <a:pt x="362" y="489"/>
                  <a:pt x="359" y="483"/>
                  <a:pt x="359" y="483"/>
                </a:cubicBezTo>
                <a:cubicBezTo>
                  <a:pt x="358" y="484"/>
                  <a:pt x="358" y="484"/>
                  <a:pt x="358" y="484"/>
                </a:cubicBezTo>
                <a:cubicBezTo>
                  <a:pt x="357" y="484"/>
                  <a:pt x="350" y="485"/>
                  <a:pt x="346" y="487"/>
                </a:cubicBezTo>
                <a:cubicBezTo>
                  <a:pt x="345" y="485"/>
                  <a:pt x="344" y="483"/>
                  <a:pt x="344" y="481"/>
                </a:cubicBezTo>
                <a:cubicBezTo>
                  <a:pt x="350" y="478"/>
                  <a:pt x="370" y="471"/>
                  <a:pt x="388" y="460"/>
                </a:cubicBezTo>
                <a:cubicBezTo>
                  <a:pt x="390" y="463"/>
                  <a:pt x="406" y="488"/>
                  <a:pt x="406" y="488"/>
                </a:cubicBezTo>
                <a:cubicBezTo>
                  <a:pt x="407" y="487"/>
                  <a:pt x="407" y="487"/>
                  <a:pt x="407" y="487"/>
                </a:cubicBezTo>
                <a:cubicBezTo>
                  <a:pt x="414" y="484"/>
                  <a:pt x="421" y="479"/>
                  <a:pt x="421" y="478"/>
                </a:cubicBezTo>
                <a:cubicBezTo>
                  <a:pt x="422" y="477"/>
                  <a:pt x="422" y="477"/>
                  <a:pt x="422" y="477"/>
                </a:cubicBezTo>
                <a:cubicBezTo>
                  <a:pt x="422" y="477"/>
                  <a:pt x="418" y="470"/>
                  <a:pt x="416" y="468"/>
                </a:cubicBezTo>
                <a:cubicBezTo>
                  <a:pt x="418" y="466"/>
                  <a:pt x="421" y="464"/>
                  <a:pt x="423" y="462"/>
                </a:cubicBezTo>
                <a:cubicBezTo>
                  <a:pt x="426" y="465"/>
                  <a:pt x="430" y="471"/>
                  <a:pt x="430" y="471"/>
                </a:cubicBezTo>
                <a:cubicBezTo>
                  <a:pt x="432" y="469"/>
                  <a:pt x="432" y="469"/>
                  <a:pt x="432" y="469"/>
                </a:cubicBezTo>
                <a:cubicBezTo>
                  <a:pt x="434" y="466"/>
                  <a:pt x="440" y="462"/>
                  <a:pt x="442" y="460"/>
                </a:cubicBezTo>
                <a:cubicBezTo>
                  <a:pt x="444" y="461"/>
                  <a:pt x="446" y="463"/>
                  <a:pt x="447" y="465"/>
                </a:cubicBezTo>
                <a:cubicBezTo>
                  <a:pt x="429" y="484"/>
                  <a:pt x="407" y="497"/>
                  <a:pt x="400" y="500"/>
                </a:cubicBezTo>
                <a:cubicBezTo>
                  <a:pt x="400" y="500"/>
                  <a:pt x="400" y="500"/>
                  <a:pt x="400" y="500"/>
                </a:cubicBezTo>
                <a:close/>
                <a:moveTo>
                  <a:pt x="265" y="523"/>
                </a:moveTo>
                <a:cubicBezTo>
                  <a:pt x="265" y="520"/>
                  <a:pt x="266" y="489"/>
                  <a:pt x="266" y="489"/>
                </a:cubicBezTo>
                <a:cubicBezTo>
                  <a:pt x="264" y="489"/>
                  <a:pt x="264" y="489"/>
                  <a:pt x="264" y="489"/>
                </a:cubicBezTo>
                <a:cubicBezTo>
                  <a:pt x="239" y="489"/>
                  <a:pt x="213" y="481"/>
                  <a:pt x="213" y="480"/>
                </a:cubicBezTo>
                <a:cubicBezTo>
                  <a:pt x="210" y="480"/>
                  <a:pt x="210" y="480"/>
                  <a:pt x="210" y="480"/>
                </a:cubicBezTo>
                <a:cubicBezTo>
                  <a:pt x="207" y="495"/>
                  <a:pt x="207" y="495"/>
                  <a:pt x="207" y="495"/>
                </a:cubicBezTo>
                <a:cubicBezTo>
                  <a:pt x="209" y="495"/>
                  <a:pt x="209" y="495"/>
                  <a:pt x="209" y="495"/>
                </a:cubicBezTo>
                <a:cubicBezTo>
                  <a:pt x="212" y="496"/>
                  <a:pt x="217" y="498"/>
                  <a:pt x="220" y="499"/>
                </a:cubicBezTo>
                <a:cubicBezTo>
                  <a:pt x="219" y="500"/>
                  <a:pt x="219" y="502"/>
                  <a:pt x="218" y="506"/>
                </a:cubicBezTo>
                <a:cubicBezTo>
                  <a:pt x="214" y="505"/>
                  <a:pt x="210" y="504"/>
                  <a:pt x="207" y="503"/>
                </a:cubicBezTo>
                <a:cubicBezTo>
                  <a:pt x="205" y="502"/>
                  <a:pt x="205" y="502"/>
                  <a:pt x="205" y="502"/>
                </a:cubicBezTo>
                <a:cubicBezTo>
                  <a:pt x="205" y="502"/>
                  <a:pt x="203" y="511"/>
                  <a:pt x="202" y="514"/>
                </a:cubicBezTo>
                <a:cubicBezTo>
                  <a:pt x="199" y="513"/>
                  <a:pt x="195" y="512"/>
                  <a:pt x="191" y="510"/>
                </a:cubicBezTo>
                <a:cubicBezTo>
                  <a:pt x="192" y="507"/>
                  <a:pt x="203" y="479"/>
                  <a:pt x="203" y="479"/>
                </a:cubicBezTo>
                <a:cubicBezTo>
                  <a:pt x="201" y="478"/>
                  <a:pt x="201" y="478"/>
                  <a:pt x="201" y="478"/>
                </a:cubicBezTo>
                <a:cubicBezTo>
                  <a:pt x="177" y="470"/>
                  <a:pt x="155" y="456"/>
                  <a:pt x="155" y="456"/>
                </a:cubicBezTo>
                <a:cubicBezTo>
                  <a:pt x="153" y="454"/>
                  <a:pt x="153" y="454"/>
                  <a:pt x="153" y="454"/>
                </a:cubicBezTo>
                <a:cubicBezTo>
                  <a:pt x="145" y="467"/>
                  <a:pt x="145" y="467"/>
                  <a:pt x="145" y="467"/>
                </a:cubicBezTo>
                <a:cubicBezTo>
                  <a:pt x="147" y="469"/>
                  <a:pt x="147" y="469"/>
                  <a:pt x="147" y="469"/>
                </a:cubicBezTo>
                <a:cubicBezTo>
                  <a:pt x="149" y="470"/>
                  <a:pt x="154" y="473"/>
                  <a:pt x="156" y="475"/>
                </a:cubicBezTo>
                <a:cubicBezTo>
                  <a:pt x="156" y="476"/>
                  <a:pt x="154" y="478"/>
                  <a:pt x="153" y="481"/>
                </a:cubicBezTo>
                <a:cubicBezTo>
                  <a:pt x="149" y="479"/>
                  <a:pt x="145" y="477"/>
                  <a:pt x="143" y="476"/>
                </a:cubicBezTo>
                <a:cubicBezTo>
                  <a:pt x="141" y="474"/>
                  <a:pt x="141" y="474"/>
                  <a:pt x="141" y="474"/>
                </a:cubicBezTo>
                <a:cubicBezTo>
                  <a:pt x="141" y="474"/>
                  <a:pt x="136" y="482"/>
                  <a:pt x="135" y="484"/>
                </a:cubicBezTo>
                <a:cubicBezTo>
                  <a:pt x="132" y="483"/>
                  <a:pt x="129" y="480"/>
                  <a:pt x="125" y="477"/>
                </a:cubicBezTo>
                <a:cubicBezTo>
                  <a:pt x="127" y="474"/>
                  <a:pt x="145" y="450"/>
                  <a:pt x="145" y="450"/>
                </a:cubicBezTo>
                <a:cubicBezTo>
                  <a:pt x="143" y="448"/>
                  <a:pt x="143" y="448"/>
                  <a:pt x="143" y="448"/>
                </a:cubicBezTo>
                <a:cubicBezTo>
                  <a:pt x="123" y="435"/>
                  <a:pt x="105" y="413"/>
                  <a:pt x="104" y="413"/>
                </a:cubicBezTo>
                <a:cubicBezTo>
                  <a:pt x="103" y="411"/>
                  <a:pt x="103" y="411"/>
                  <a:pt x="103" y="411"/>
                </a:cubicBezTo>
                <a:cubicBezTo>
                  <a:pt x="92" y="422"/>
                  <a:pt x="92" y="422"/>
                  <a:pt x="92" y="422"/>
                </a:cubicBezTo>
                <a:cubicBezTo>
                  <a:pt x="93" y="423"/>
                  <a:pt x="93" y="423"/>
                  <a:pt x="93" y="423"/>
                </a:cubicBezTo>
                <a:cubicBezTo>
                  <a:pt x="95" y="425"/>
                  <a:pt x="99" y="430"/>
                  <a:pt x="100" y="432"/>
                </a:cubicBezTo>
                <a:cubicBezTo>
                  <a:pt x="100" y="433"/>
                  <a:pt x="98" y="435"/>
                  <a:pt x="95" y="437"/>
                </a:cubicBezTo>
                <a:cubicBezTo>
                  <a:pt x="92" y="434"/>
                  <a:pt x="89" y="431"/>
                  <a:pt x="88" y="429"/>
                </a:cubicBezTo>
                <a:cubicBezTo>
                  <a:pt x="86" y="427"/>
                  <a:pt x="86" y="427"/>
                  <a:pt x="86" y="427"/>
                </a:cubicBezTo>
                <a:cubicBezTo>
                  <a:pt x="86" y="427"/>
                  <a:pt x="79" y="433"/>
                  <a:pt x="77" y="434"/>
                </a:cubicBezTo>
                <a:cubicBezTo>
                  <a:pt x="76" y="433"/>
                  <a:pt x="73" y="429"/>
                  <a:pt x="70" y="426"/>
                </a:cubicBezTo>
                <a:cubicBezTo>
                  <a:pt x="73" y="423"/>
                  <a:pt x="97" y="404"/>
                  <a:pt x="97" y="404"/>
                </a:cubicBezTo>
                <a:cubicBezTo>
                  <a:pt x="96" y="402"/>
                  <a:pt x="96" y="402"/>
                  <a:pt x="96" y="402"/>
                </a:cubicBezTo>
                <a:cubicBezTo>
                  <a:pt x="80" y="383"/>
                  <a:pt x="69" y="358"/>
                  <a:pt x="69" y="357"/>
                </a:cubicBezTo>
                <a:cubicBezTo>
                  <a:pt x="68" y="355"/>
                  <a:pt x="68" y="355"/>
                  <a:pt x="68" y="355"/>
                </a:cubicBezTo>
                <a:cubicBezTo>
                  <a:pt x="54" y="362"/>
                  <a:pt x="54" y="362"/>
                  <a:pt x="54" y="362"/>
                </a:cubicBezTo>
                <a:cubicBezTo>
                  <a:pt x="55" y="364"/>
                  <a:pt x="55" y="364"/>
                  <a:pt x="55" y="364"/>
                </a:cubicBezTo>
                <a:cubicBezTo>
                  <a:pt x="57" y="366"/>
                  <a:pt x="59" y="372"/>
                  <a:pt x="59" y="374"/>
                </a:cubicBezTo>
                <a:cubicBezTo>
                  <a:pt x="59" y="375"/>
                  <a:pt x="56" y="376"/>
                  <a:pt x="53" y="378"/>
                </a:cubicBezTo>
                <a:cubicBezTo>
                  <a:pt x="51" y="374"/>
                  <a:pt x="49" y="370"/>
                  <a:pt x="48" y="368"/>
                </a:cubicBezTo>
                <a:cubicBezTo>
                  <a:pt x="47" y="366"/>
                  <a:pt x="47" y="366"/>
                  <a:pt x="47" y="366"/>
                </a:cubicBezTo>
                <a:cubicBezTo>
                  <a:pt x="47" y="366"/>
                  <a:pt x="39" y="369"/>
                  <a:pt x="37" y="370"/>
                </a:cubicBezTo>
                <a:cubicBezTo>
                  <a:pt x="36" y="368"/>
                  <a:pt x="34" y="364"/>
                  <a:pt x="33" y="360"/>
                </a:cubicBezTo>
                <a:cubicBezTo>
                  <a:pt x="36" y="358"/>
                  <a:pt x="64" y="347"/>
                  <a:pt x="64" y="347"/>
                </a:cubicBezTo>
                <a:cubicBezTo>
                  <a:pt x="64" y="345"/>
                  <a:pt x="64" y="345"/>
                  <a:pt x="64" y="345"/>
                </a:cubicBezTo>
                <a:cubicBezTo>
                  <a:pt x="55" y="322"/>
                  <a:pt x="53" y="295"/>
                  <a:pt x="53" y="295"/>
                </a:cubicBezTo>
                <a:cubicBezTo>
                  <a:pt x="53" y="292"/>
                  <a:pt x="53" y="292"/>
                  <a:pt x="53" y="292"/>
                </a:cubicBezTo>
                <a:cubicBezTo>
                  <a:pt x="37" y="294"/>
                  <a:pt x="37" y="294"/>
                  <a:pt x="37" y="294"/>
                </a:cubicBezTo>
                <a:cubicBezTo>
                  <a:pt x="38" y="296"/>
                  <a:pt x="38" y="296"/>
                  <a:pt x="38" y="296"/>
                </a:cubicBezTo>
                <a:cubicBezTo>
                  <a:pt x="38" y="299"/>
                  <a:pt x="38" y="304"/>
                  <a:pt x="38" y="307"/>
                </a:cubicBezTo>
                <a:cubicBezTo>
                  <a:pt x="38" y="307"/>
                  <a:pt x="38" y="308"/>
                  <a:pt x="38" y="308"/>
                </a:cubicBezTo>
                <a:cubicBezTo>
                  <a:pt x="37" y="308"/>
                  <a:pt x="35" y="308"/>
                  <a:pt x="31" y="309"/>
                </a:cubicBezTo>
                <a:cubicBezTo>
                  <a:pt x="31" y="305"/>
                  <a:pt x="30" y="301"/>
                  <a:pt x="30" y="298"/>
                </a:cubicBezTo>
                <a:cubicBezTo>
                  <a:pt x="30" y="296"/>
                  <a:pt x="30" y="296"/>
                  <a:pt x="30" y="296"/>
                </a:cubicBezTo>
                <a:cubicBezTo>
                  <a:pt x="30" y="296"/>
                  <a:pt x="21" y="296"/>
                  <a:pt x="18" y="297"/>
                </a:cubicBezTo>
                <a:cubicBezTo>
                  <a:pt x="18" y="295"/>
                  <a:pt x="18" y="292"/>
                  <a:pt x="18" y="288"/>
                </a:cubicBezTo>
                <a:cubicBezTo>
                  <a:pt x="18" y="287"/>
                  <a:pt x="18" y="286"/>
                  <a:pt x="18" y="285"/>
                </a:cubicBezTo>
                <a:cubicBezTo>
                  <a:pt x="21" y="285"/>
                  <a:pt x="52" y="284"/>
                  <a:pt x="52" y="284"/>
                </a:cubicBezTo>
                <a:cubicBezTo>
                  <a:pt x="51" y="281"/>
                  <a:pt x="51" y="281"/>
                  <a:pt x="51" y="281"/>
                </a:cubicBezTo>
                <a:cubicBezTo>
                  <a:pt x="51" y="278"/>
                  <a:pt x="51" y="274"/>
                  <a:pt x="51" y="271"/>
                </a:cubicBezTo>
                <a:cubicBezTo>
                  <a:pt x="51" y="250"/>
                  <a:pt x="55" y="230"/>
                  <a:pt x="55" y="229"/>
                </a:cubicBezTo>
                <a:cubicBezTo>
                  <a:pt x="56" y="227"/>
                  <a:pt x="56" y="227"/>
                  <a:pt x="56" y="227"/>
                </a:cubicBezTo>
                <a:cubicBezTo>
                  <a:pt x="40" y="225"/>
                  <a:pt x="40" y="225"/>
                  <a:pt x="40" y="225"/>
                </a:cubicBezTo>
                <a:cubicBezTo>
                  <a:pt x="40" y="227"/>
                  <a:pt x="40" y="227"/>
                  <a:pt x="40" y="227"/>
                </a:cubicBezTo>
                <a:cubicBezTo>
                  <a:pt x="40" y="230"/>
                  <a:pt x="38" y="235"/>
                  <a:pt x="38" y="238"/>
                </a:cubicBezTo>
                <a:cubicBezTo>
                  <a:pt x="37" y="238"/>
                  <a:pt x="34" y="238"/>
                  <a:pt x="31" y="237"/>
                </a:cubicBezTo>
                <a:cubicBezTo>
                  <a:pt x="31" y="233"/>
                  <a:pt x="32" y="229"/>
                  <a:pt x="32" y="226"/>
                </a:cubicBezTo>
                <a:cubicBezTo>
                  <a:pt x="33" y="224"/>
                  <a:pt x="33" y="224"/>
                  <a:pt x="33" y="224"/>
                </a:cubicBezTo>
                <a:cubicBezTo>
                  <a:pt x="33" y="224"/>
                  <a:pt x="24" y="222"/>
                  <a:pt x="21" y="222"/>
                </a:cubicBezTo>
                <a:cubicBezTo>
                  <a:pt x="22" y="219"/>
                  <a:pt x="23" y="215"/>
                  <a:pt x="24" y="211"/>
                </a:cubicBezTo>
                <a:cubicBezTo>
                  <a:pt x="27" y="211"/>
                  <a:pt x="57" y="218"/>
                  <a:pt x="57" y="218"/>
                </a:cubicBezTo>
                <a:cubicBezTo>
                  <a:pt x="57" y="216"/>
                  <a:pt x="57" y="216"/>
                  <a:pt x="57" y="216"/>
                </a:cubicBezTo>
                <a:cubicBezTo>
                  <a:pt x="63" y="192"/>
                  <a:pt x="77" y="168"/>
                  <a:pt x="77" y="168"/>
                </a:cubicBezTo>
                <a:cubicBezTo>
                  <a:pt x="78" y="166"/>
                  <a:pt x="78" y="166"/>
                  <a:pt x="78" y="166"/>
                </a:cubicBezTo>
                <a:cubicBezTo>
                  <a:pt x="64" y="159"/>
                  <a:pt x="64" y="159"/>
                  <a:pt x="64" y="159"/>
                </a:cubicBezTo>
                <a:cubicBezTo>
                  <a:pt x="63" y="161"/>
                  <a:pt x="63" y="161"/>
                  <a:pt x="63" y="161"/>
                </a:cubicBezTo>
                <a:cubicBezTo>
                  <a:pt x="62" y="164"/>
                  <a:pt x="59" y="168"/>
                  <a:pt x="57" y="171"/>
                </a:cubicBezTo>
                <a:cubicBezTo>
                  <a:pt x="56" y="170"/>
                  <a:pt x="54" y="169"/>
                  <a:pt x="51" y="168"/>
                </a:cubicBezTo>
                <a:cubicBezTo>
                  <a:pt x="53" y="164"/>
                  <a:pt x="55" y="160"/>
                  <a:pt x="56" y="158"/>
                </a:cubicBezTo>
                <a:cubicBezTo>
                  <a:pt x="57" y="156"/>
                  <a:pt x="57" y="156"/>
                  <a:pt x="57" y="156"/>
                </a:cubicBezTo>
                <a:cubicBezTo>
                  <a:pt x="57" y="156"/>
                  <a:pt x="50" y="151"/>
                  <a:pt x="47" y="150"/>
                </a:cubicBezTo>
                <a:cubicBezTo>
                  <a:pt x="48" y="148"/>
                  <a:pt x="50" y="144"/>
                  <a:pt x="53" y="140"/>
                </a:cubicBezTo>
                <a:cubicBezTo>
                  <a:pt x="56" y="142"/>
                  <a:pt x="82" y="158"/>
                  <a:pt x="82" y="158"/>
                </a:cubicBezTo>
                <a:cubicBezTo>
                  <a:pt x="83" y="156"/>
                  <a:pt x="83" y="156"/>
                  <a:pt x="83" y="156"/>
                </a:cubicBezTo>
                <a:cubicBezTo>
                  <a:pt x="96" y="135"/>
                  <a:pt x="116" y="116"/>
                  <a:pt x="116" y="116"/>
                </a:cubicBezTo>
                <a:cubicBezTo>
                  <a:pt x="118" y="114"/>
                  <a:pt x="118" y="114"/>
                  <a:pt x="118" y="114"/>
                </a:cubicBezTo>
                <a:cubicBezTo>
                  <a:pt x="107" y="103"/>
                  <a:pt x="107" y="103"/>
                  <a:pt x="107" y="103"/>
                </a:cubicBezTo>
                <a:cubicBezTo>
                  <a:pt x="105" y="105"/>
                  <a:pt x="105" y="105"/>
                  <a:pt x="105" y="105"/>
                </a:cubicBezTo>
                <a:cubicBezTo>
                  <a:pt x="103" y="107"/>
                  <a:pt x="99" y="111"/>
                  <a:pt x="97" y="113"/>
                </a:cubicBezTo>
                <a:cubicBezTo>
                  <a:pt x="96" y="112"/>
                  <a:pt x="94" y="110"/>
                  <a:pt x="92" y="108"/>
                </a:cubicBezTo>
                <a:cubicBezTo>
                  <a:pt x="94" y="105"/>
                  <a:pt x="97" y="102"/>
                  <a:pt x="99" y="100"/>
                </a:cubicBezTo>
                <a:cubicBezTo>
                  <a:pt x="101" y="98"/>
                  <a:pt x="101" y="98"/>
                  <a:pt x="101" y="98"/>
                </a:cubicBezTo>
                <a:cubicBezTo>
                  <a:pt x="101" y="98"/>
                  <a:pt x="95" y="92"/>
                  <a:pt x="93" y="90"/>
                </a:cubicBezTo>
                <a:cubicBezTo>
                  <a:pt x="95" y="88"/>
                  <a:pt x="98" y="85"/>
                  <a:pt x="101" y="82"/>
                </a:cubicBezTo>
                <a:cubicBezTo>
                  <a:pt x="104" y="85"/>
                  <a:pt x="124" y="108"/>
                  <a:pt x="124" y="108"/>
                </a:cubicBezTo>
                <a:cubicBezTo>
                  <a:pt x="125" y="106"/>
                  <a:pt x="125" y="106"/>
                  <a:pt x="125" y="106"/>
                </a:cubicBezTo>
                <a:cubicBezTo>
                  <a:pt x="143" y="89"/>
                  <a:pt x="168" y="77"/>
                  <a:pt x="168" y="77"/>
                </a:cubicBezTo>
                <a:cubicBezTo>
                  <a:pt x="170" y="76"/>
                  <a:pt x="170" y="76"/>
                  <a:pt x="170" y="76"/>
                </a:cubicBezTo>
                <a:cubicBezTo>
                  <a:pt x="163" y="62"/>
                  <a:pt x="163" y="62"/>
                  <a:pt x="163" y="62"/>
                </a:cubicBezTo>
                <a:cubicBezTo>
                  <a:pt x="161" y="63"/>
                  <a:pt x="161" y="63"/>
                  <a:pt x="161" y="63"/>
                </a:cubicBezTo>
                <a:cubicBezTo>
                  <a:pt x="158" y="65"/>
                  <a:pt x="153" y="67"/>
                  <a:pt x="150" y="68"/>
                </a:cubicBezTo>
                <a:cubicBezTo>
                  <a:pt x="150" y="67"/>
                  <a:pt x="149" y="65"/>
                  <a:pt x="147" y="62"/>
                </a:cubicBezTo>
                <a:cubicBezTo>
                  <a:pt x="150" y="60"/>
                  <a:pt x="154" y="58"/>
                  <a:pt x="156" y="57"/>
                </a:cubicBezTo>
                <a:cubicBezTo>
                  <a:pt x="158" y="56"/>
                  <a:pt x="158" y="56"/>
                  <a:pt x="158" y="56"/>
                </a:cubicBezTo>
                <a:cubicBezTo>
                  <a:pt x="158" y="56"/>
                  <a:pt x="154" y="48"/>
                  <a:pt x="153" y="45"/>
                </a:cubicBezTo>
                <a:cubicBezTo>
                  <a:pt x="155" y="44"/>
                  <a:pt x="159" y="42"/>
                  <a:pt x="164" y="40"/>
                </a:cubicBezTo>
                <a:cubicBezTo>
                  <a:pt x="165" y="44"/>
                  <a:pt x="178" y="71"/>
                  <a:pt x="178" y="71"/>
                </a:cubicBezTo>
                <a:cubicBezTo>
                  <a:pt x="180" y="70"/>
                  <a:pt x="180" y="70"/>
                  <a:pt x="180" y="70"/>
                </a:cubicBezTo>
                <a:cubicBezTo>
                  <a:pt x="202" y="59"/>
                  <a:pt x="230" y="55"/>
                  <a:pt x="230" y="55"/>
                </a:cubicBezTo>
                <a:cubicBezTo>
                  <a:pt x="233" y="54"/>
                  <a:pt x="233" y="54"/>
                  <a:pt x="233" y="54"/>
                </a:cubicBezTo>
                <a:cubicBezTo>
                  <a:pt x="229" y="39"/>
                  <a:pt x="229" y="39"/>
                  <a:pt x="229" y="39"/>
                </a:cubicBezTo>
                <a:cubicBezTo>
                  <a:pt x="227" y="40"/>
                  <a:pt x="227" y="40"/>
                  <a:pt x="227" y="40"/>
                </a:cubicBezTo>
                <a:cubicBezTo>
                  <a:pt x="224" y="41"/>
                  <a:pt x="219" y="41"/>
                  <a:pt x="216" y="41"/>
                </a:cubicBezTo>
                <a:cubicBezTo>
                  <a:pt x="216" y="40"/>
                  <a:pt x="215" y="38"/>
                  <a:pt x="214" y="35"/>
                </a:cubicBezTo>
                <a:cubicBezTo>
                  <a:pt x="218" y="33"/>
                  <a:pt x="222" y="32"/>
                  <a:pt x="225" y="32"/>
                </a:cubicBezTo>
                <a:cubicBezTo>
                  <a:pt x="227" y="32"/>
                  <a:pt x="227" y="32"/>
                  <a:pt x="227" y="32"/>
                </a:cubicBezTo>
                <a:cubicBezTo>
                  <a:pt x="227" y="32"/>
                  <a:pt x="226" y="23"/>
                  <a:pt x="225" y="20"/>
                </a:cubicBezTo>
                <a:cubicBezTo>
                  <a:pt x="228" y="20"/>
                  <a:pt x="232" y="19"/>
                  <a:pt x="237" y="19"/>
                </a:cubicBezTo>
                <a:cubicBezTo>
                  <a:pt x="237" y="22"/>
                  <a:pt x="241" y="52"/>
                  <a:pt x="241" y="52"/>
                </a:cubicBezTo>
                <a:cubicBezTo>
                  <a:pt x="243" y="52"/>
                  <a:pt x="243" y="52"/>
                  <a:pt x="243" y="52"/>
                </a:cubicBezTo>
                <a:cubicBezTo>
                  <a:pt x="268" y="49"/>
                  <a:pt x="295" y="53"/>
                  <a:pt x="296" y="53"/>
                </a:cubicBezTo>
                <a:cubicBezTo>
                  <a:pt x="298" y="53"/>
                  <a:pt x="298" y="53"/>
                  <a:pt x="298" y="53"/>
                </a:cubicBezTo>
                <a:cubicBezTo>
                  <a:pt x="300" y="38"/>
                  <a:pt x="300" y="38"/>
                  <a:pt x="300" y="38"/>
                </a:cubicBezTo>
                <a:cubicBezTo>
                  <a:pt x="297" y="38"/>
                  <a:pt x="297" y="38"/>
                  <a:pt x="297" y="38"/>
                </a:cubicBezTo>
                <a:cubicBezTo>
                  <a:pt x="294" y="38"/>
                  <a:pt x="289" y="37"/>
                  <a:pt x="286" y="36"/>
                </a:cubicBezTo>
                <a:cubicBezTo>
                  <a:pt x="286" y="35"/>
                  <a:pt x="286" y="32"/>
                  <a:pt x="287" y="29"/>
                </a:cubicBezTo>
                <a:cubicBezTo>
                  <a:pt x="291" y="29"/>
                  <a:pt x="295" y="29"/>
                  <a:pt x="298" y="30"/>
                </a:cubicBezTo>
                <a:cubicBezTo>
                  <a:pt x="300" y="30"/>
                  <a:pt x="300" y="30"/>
                  <a:pt x="300" y="30"/>
                </a:cubicBezTo>
                <a:cubicBezTo>
                  <a:pt x="300" y="30"/>
                  <a:pt x="301" y="21"/>
                  <a:pt x="302" y="19"/>
                </a:cubicBezTo>
                <a:cubicBezTo>
                  <a:pt x="304" y="19"/>
                  <a:pt x="308" y="19"/>
                  <a:pt x="313" y="21"/>
                </a:cubicBezTo>
                <a:cubicBezTo>
                  <a:pt x="312" y="24"/>
                  <a:pt x="306" y="54"/>
                  <a:pt x="306" y="54"/>
                </a:cubicBezTo>
                <a:cubicBezTo>
                  <a:pt x="309" y="55"/>
                  <a:pt x="309" y="55"/>
                  <a:pt x="309" y="55"/>
                </a:cubicBezTo>
                <a:cubicBezTo>
                  <a:pt x="333" y="59"/>
                  <a:pt x="358" y="70"/>
                  <a:pt x="358" y="71"/>
                </a:cubicBezTo>
                <a:cubicBezTo>
                  <a:pt x="360" y="72"/>
                  <a:pt x="360" y="72"/>
                  <a:pt x="360" y="72"/>
                </a:cubicBezTo>
                <a:cubicBezTo>
                  <a:pt x="366" y="57"/>
                  <a:pt x="366" y="57"/>
                  <a:pt x="366" y="57"/>
                </a:cubicBezTo>
                <a:cubicBezTo>
                  <a:pt x="364" y="57"/>
                  <a:pt x="364" y="57"/>
                  <a:pt x="364" y="57"/>
                </a:cubicBezTo>
                <a:cubicBezTo>
                  <a:pt x="361" y="56"/>
                  <a:pt x="356" y="53"/>
                  <a:pt x="354" y="51"/>
                </a:cubicBezTo>
                <a:cubicBezTo>
                  <a:pt x="354" y="50"/>
                  <a:pt x="355" y="48"/>
                  <a:pt x="356" y="45"/>
                </a:cubicBezTo>
                <a:cubicBezTo>
                  <a:pt x="360" y="46"/>
                  <a:pt x="364" y="48"/>
                  <a:pt x="366" y="49"/>
                </a:cubicBezTo>
                <a:cubicBezTo>
                  <a:pt x="368" y="50"/>
                  <a:pt x="368" y="50"/>
                  <a:pt x="368" y="50"/>
                </a:cubicBezTo>
                <a:cubicBezTo>
                  <a:pt x="368" y="50"/>
                  <a:pt x="372" y="42"/>
                  <a:pt x="373" y="40"/>
                </a:cubicBezTo>
                <a:cubicBezTo>
                  <a:pt x="376" y="40"/>
                  <a:pt x="380" y="42"/>
                  <a:pt x="384" y="45"/>
                </a:cubicBezTo>
                <a:cubicBezTo>
                  <a:pt x="382" y="48"/>
                  <a:pt x="368" y="75"/>
                  <a:pt x="368" y="75"/>
                </a:cubicBezTo>
                <a:cubicBezTo>
                  <a:pt x="370" y="76"/>
                  <a:pt x="370" y="76"/>
                  <a:pt x="370" y="76"/>
                </a:cubicBezTo>
                <a:cubicBezTo>
                  <a:pt x="392" y="87"/>
                  <a:pt x="412" y="105"/>
                  <a:pt x="412" y="106"/>
                </a:cubicBezTo>
                <a:cubicBezTo>
                  <a:pt x="414" y="107"/>
                  <a:pt x="414" y="107"/>
                  <a:pt x="414" y="107"/>
                </a:cubicBezTo>
                <a:cubicBezTo>
                  <a:pt x="424" y="95"/>
                  <a:pt x="424" y="95"/>
                  <a:pt x="424" y="95"/>
                </a:cubicBezTo>
                <a:cubicBezTo>
                  <a:pt x="422" y="94"/>
                  <a:pt x="422" y="94"/>
                  <a:pt x="422" y="94"/>
                </a:cubicBezTo>
                <a:cubicBezTo>
                  <a:pt x="420" y="92"/>
                  <a:pt x="416" y="88"/>
                  <a:pt x="414" y="86"/>
                </a:cubicBezTo>
                <a:cubicBezTo>
                  <a:pt x="415" y="85"/>
                  <a:pt x="416" y="83"/>
                  <a:pt x="418" y="81"/>
                </a:cubicBezTo>
                <a:cubicBezTo>
                  <a:pt x="422" y="83"/>
                  <a:pt x="425" y="86"/>
                  <a:pt x="427" y="88"/>
                </a:cubicBezTo>
                <a:cubicBezTo>
                  <a:pt x="428" y="89"/>
                  <a:pt x="428" y="89"/>
                  <a:pt x="428" y="89"/>
                </a:cubicBezTo>
                <a:cubicBezTo>
                  <a:pt x="428" y="89"/>
                  <a:pt x="435" y="83"/>
                  <a:pt x="436" y="81"/>
                </a:cubicBezTo>
                <a:cubicBezTo>
                  <a:pt x="438" y="82"/>
                  <a:pt x="442" y="85"/>
                  <a:pt x="444" y="89"/>
                </a:cubicBezTo>
                <a:cubicBezTo>
                  <a:pt x="442" y="91"/>
                  <a:pt x="420" y="114"/>
                  <a:pt x="420" y="114"/>
                </a:cubicBezTo>
                <a:cubicBezTo>
                  <a:pt x="422" y="115"/>
                  <a:pt x="422" y="115"/>
                  <a:pt x="422" y="115"/>
                </a:cubicBezTo>
                <a:cubicBezTo>
                  <a:pt x="440" y="131"/>
                  <a:pt x="455" y="156"/>
                  <a:pt x="455" y="156"/>
                </a:cubicBezTo>
                <a:cubicBezTo>
                  <a:pt x="456" y="158"/>
                  <a:pt x="456" y="158"/>
                  <a:pt x="456" y="158"/>
                </a:cubicBezTo>
                <a:cubicBezTo>
                  <a:pt x="469" y="149"/>
                  <a:pt x="469" y="149"/>
                  <a:pt x="469" y="149"/>
                </a:cubicBezTo>
                <a:cubicBezTo>
                  <a:pt x="468" y="147"/>
                  <a:pt x="468" y="147"/>
                  <a:pt x="468" y="147"/>
                </a:cubicBezTo>
                <a:cubicBezTo>
                  <a:pt x="466" y="145"/>
                  <a:pt x="463" y="140"/>
                  <a:pt x="462" y="137"/>
                </a:cubicBezTo>
                <a:cubicBezTo>
                  <a:pt x="463" y="137"/>
                  <a:pt x="465" y="135"/>
                  <a:pt x="467" y="133"/>
                </a:cubicBezTo>
                <a:cubicBezTo>
                  <a:pt x="470" y="137"/>
                  <a:pt x="473" y="140"/>
                  <a:pt x="474" y="142"/>
                </a:cubicBezTo>
                <a:cubicBezTo>
                  <a:pt x="475" y="144"/>
                  <a:pt x="475" y="144"/>
                  <a:pt x="475" y="144"/>
                </a:cubicBezTo>
                <a:cubicBezTo>
                  <a:pt x="475" y="144"/>
                  <a:pt x="483" y="139"/>
                  <a:pt x="485" y="138"/>
                </a:cubicBezTo>
                <a:cubicBezTo>
                  <a:pt x="486" y="140"/>
                  <a:pt x="489" y="144"/>
                  <a:pt x="491" y="148"/>
                </a:cubicBezTo>
                <a:cubicBezTo>
                  <a:pt x="488" y="150"/>
                  <a:pt x="461" y="165"/>
                  <a:pt x="461" y="165"/>
                </a:cubicBezTo>
                <a:cubicBezTo>
                  <a:pt x="462" y="167"/>
                  <a:pt x="462" y="167"/>
                  <a:pt x="462" y="167"/>
                </a:cubicBezTo>
                <a:cubicBezTo>
                  <a:pt x="475" y="188"/>
                  <a:pt x="482" y="216"/>
                  <a:pt x="482" y="216"/>
                </a:cubicBezTo>
                <a:cubicBezTo>
                  <a:pt x="482" y="218"/>
                  <a:pt x="482" y="218"/>
                  <a:pt x="482" y="218"/>
                </a:cubicBezTo>
                <a:cubicBezTo>
                  <a:pt x="497" y="214"/>
                  <a:pt x="497" y="214"/>
                  <a:pt x="497" y="214"/>
                </a:cubicBezTo>
                <a:cubicBezTo>
                  <a:pt x="496" y="211"/>
                  <a:pt x="496" y="211"/>
                  <a:pt x="496" y="211"/>
                </a:cubicBezTo>
                <a:cubicBezTo>
                  <a:pt x="495" y="209"/>
                  <a:pt x="494" y="203"/>
                  <a:pt x="494" y="200"/>
                </a:cubicBezTo>
                <a:cubicBezTo>
                  <a:pt x="495" y="200"/>
                  <a:pt x="497" y="199"/>
                  <a:pt x="500" y="198"/>
                </a:cubicBezTo>
                <a:cubicBezTo>
                  <a:pt x="502" y="202"/>
                  <a:pt x="503" y="206"/>
                  <a:pt x="504" y="209"/>
                </a:cubicBezTo>
                <a:cubicBezTo>
                  <a:pt x="504" y="211"/>
                  <a:pt x="504" y="211"/>
                  <a:pt x="504" y="211"/>
                </a:cubicBezTo>
                <a:cubicBezTo>
                  <a:pt x="504" y="211"/>
                  <a:pt x="513" y="209"/>
                  <a:pt x="515" y="208"/>
                </a:cubicBezTo>
                <a:cubicBezTo>
                  <a:pt x="516" y="210"/>
                  <a:pt x="517" y="214"/>
                  <a:pt x="518" y="219"/>
                </a:cubicBezTo>
                <a:cubicBezTo>
                  <a:pt x="515" y="220"/>
                  <a:pt x="484" y="226"/>
                  <a:pt x="484" y="226"/>
                </a:cubicBezTo>
                <a:cubicBezTo>
                  <a:pt x="485" y="229"/>
                  <a:pt x="485" y="229"/>
                  <a:pt x="485" y="229"/>
                </a:cubicBezTo>
                <a:cubicBezTo>
                  <a:pt x="488" y="243"/>
                  <a:pt x="489" y="259"/>
                  <a:pt x="489" y="269"/>
                </a:cubicBezTo>
                <a:cubicBezTo>
                  <a:pt x="489" y="276"/>
                  <a:pt x="488" y="280"/>
                  <a:pt x="488" y="280"/>
                </a:cubicBezTo>
                <a:cubicBezTo>
                  <a:pt x="488" y="283"/>
                  <a:pt x="488" y="283"/>
                  <a:pt x="488" y="283"/>
                </a:cubicBezTo>
                <a:cubicBezTo>
                  <a:pt x="504" y="283"/>
                  <a:pt x="504" y="283"/>
                  <a:pt x="504" y="283"/>
                </a:cubicBezTo>
                <a:cubicBezTo>
                  <a:pt x="504" y="280"/>
                  <a:pt x="504" y="280"/>
                  <a:pt x="504" y="280"/>
                </a:cubicBezTo>
                <a:cubicBezTo>
                  <a:pt x="504" y="280"/>
                  <a:pt x="504" y="280"/>
                  <a:pt x="504" y="279"/>
                </a:cubicBezTo>
                <a:cubicBezTo>
                  <a:pt x="504" y="276"/>
                  <a:pt x="504" y="271"/>
                  <a:pt x="505" y="269"/>
                </a:cubicBezTo>
                <a:cubicBezTo>
                  <a:pt x="506" y="269"/>
                  <a:pt x="508" y="269"/>
                  <a:pt x="512" y="269"/>
                </a:cubicBezTo>
                <a:cubicBezTo>
                  <a:pt x="512" y="272"/>
                  <a:pt x="512" y="274"/>
                  <a:pt x="512" y="277"/>
                </a:cubicBezTo>
                <a:cubicBezTo>
                  <a:pt x="512" y="278"/>
                  <a:pt x="512" y="279"/>
                  <a:pt x="512" y="280"/>
                </a:cubicBezTo>
                <a:cubicBezTo>
                  <a:pt x="512" y="282"/>
                  <a:pt x="512" y="282"/>
                  <a:pt x="512" y="282"/>
                </a:cubicBezTo>
                <a:cubicBezTo>
                  <a:pt x="512" y="282"/>
                  <a:pt x="520" y="282"/>
                  <a:pt x="523" y="283"/>
                </a:cubicBezTo>
                <a:cubicBezTo>
                  <a:pt x="523" y="283"/>
                  <a:pt x="523" y="283"/>
                  <a:pt x="523" y="284"/>
                </a:cubicBezTo>
                <a:cubicBezTo>
                  <a:pt x="523" y="286"/>
                  <a:pt x="523" y="290"/>
                  <a:pt x="522" y="294"/>
                </a:cubicBezTo>
                <a:cubicBezTo>
                  <a:pt x="519" y="294"/>
                  <a:pt x="488" y="291"/>
                  <a:pt x="488" y="291"/>
                </a:cubicBezTo>
                <a:cubicBezTo>
                  <a:pt x="488" y="294"/>
                  <a:pt x="488" y="294"/>
                  <a:pt x="488" y="294"/>
                </a:cubicBezTo>
                <a:cubicBezTo>
                  <a:pt x="486" y="318"/>
                  <a:pt x="476" y="344"/>
                  <a:pt x="476" y="344"/>
                </a:cubicBezTo>
                <a:cubicBezTo>
                  <a:pt x="475" y="346"/>
                  <a:pt x="475" y="346"/>
                  <a:pt x="475" y="346"/>
                </a:cubicBezTo>
                <a:cubicBezTo>
                  <a:pt x="490" y="351"/>
                  <a:pt x="490" y="351"/>
                  <a:pt x="490" y="351"/>
                </a:cubicBezTo>
                <a:cubicBezTo>
                  <a:pt x="491" y="349"/>
                  <a:pt x="491" y="349"/>
                  <a:pt x="491" y="349"/>
                </a:cubicBezTo>
                <a:cubicBezTo>
                  <a:pt x="491" y="346"/>
                  <a:pt x="494" y="341"/>
                  <a:pt x="495" y="338"/>
                </a:cubicBezTo>
                <a:cubicBezTo>
                  <a:pt x="496" y="338"/>
                  <a:pt x="498" y="339"/>
                  <a:pt x="502" y="340"/>
                </a:cubicBezTo>
                <a:cubicBezTo>
                  <a:pt x="501" y="344"/>
                  <a:pt x="499" y="348"/>
                  <a:pt x="498" y="351"/>
                </a:cubicBezTo>
                <a:cubicBezTo>
                  <a:pt x="498" y="353"/>
                  <a:pt x="498" y="353"/>
                  <a:pt x="498" y="353"/>
                </a:cubicBezTo>
                <a:cubicBezTo>
                  <a:pt x="498" y="353"/>
                  <a:pt x="506" y="356"/>
                  <a:pt x="508" y="357"/>
                </a:cubicBezTo>
                <a:cubicBezTo>
                  <a:pt x="508" y="359"/>
                  <a:pt x="506" y="363"/>
                  <a:pt x="504" y="367"/>
                </a:cubicBezTo>
                <a:cubicBezTo>
                  <a:pt x="501" y="366"/>
                  <a:pt x="472" y="354"/>
                  <a:pt x="472" y="354"/>
                </a:cubicBezTo>
                <a:cubicBezTo>
                  <a:pt x="472" y="354"/>
                  <a:pt x="472" y="358"/>
                  <a:pt x="472" y="358"/>
                </a:cubicBezTo>
                <a:cubicBezTo>
                  <a:pt x="462" y="381"/>
                  <a:pt x="445" y="402"/>
                  <a:pt x="445" y="402"/>
                </a:cubicBezTo>
                <a:cubicBezTo>
                  <a:pt x="443" y="404"/>
                  <a:pt x="443" y="404"/>
                  <a:pt x="443" y="404"/>
                </a:cubicBezTo>
                <a:cubicBezTo>
                  <a:pt x="456" y="413"/>
                  <a:pt x="456" y="413"/>
                  <a:pt x="456" y="413"/>
                </a:cubicBezTo>
                <a:cubicBezTo>
                  <a:pt x="457" y="411"/>
                  <a:pt x="457" y="411"/>
                  <a:pt x="457" y="411"/>
                </a:cubicBezTo>
                <a:cubicBezTo>
                  <a:pt x="459" y="409"/>
                  <a:pt x="463" y="404"/>
                  <a:pt x="465" y="402"/>
                </a:cubicBezTo>
                <a:cubicBezTo>
                  <a:pt x="465" y="403"/>
                  <a:pt x="468" y="404"/>
                  <a:pt x="470" y="406"/>
                </a:cubicBezTo>
                <a:cubicBezTo>
                  <a:pt x="468" y="410"/>
                  <a:pt x="466" y="414"/>
                  <a:pt x="464" y="416"/>
                </a:cubicBezTo>
                <a:cubicBezTo>
                  <a:pt x="462" y="417"/>
                  <a:pt x="462" y="417"/>
                  <a:pt x="462" y="417"/>
                </a:cubicBezTo>
                <a:cubicBezTo>
                  <a:pt x="462" y="417"/>
                  <a:pt x="469" y="423"/>
                  <a:pt x="471" y="425"/>
                </a:cubicBezTo>
                <a:cubicBezTo>
                  <a:pt x="470" y="427"/>
                  <a:pt x="467" y="430"/>
                  <a:pt x="464" y="433"/>
                </a:cubicBezTo>
                <a:cubicBezTo>
                  <a:pt x="461" y="431"/>
                  <a:pt x="438" y="411"/>
                  <a:pt x="438" y="411"/>
                </a:cubicBezTo>
                <a:cubicBezTo>
                  <a:pt x="436" y="413"/>
                  <a:pt x="436" y="413"/>
                  <a:pt x="436" y="413"/>
                </a:cubicBezTo>
                <a:cubicBezTo>
                  <a:pt x="421" y="432"/>
                  <a:pt x="398" y="447"/>
                  <a:pt x="397" y="447"/>
                </a:cubicBezTo>
                <a:cubicBezTo>
                  <a:pt x="395" y="449"/>
                  <a:pt x="395" y="449"/>
                  <a:pt x="395" y="449"/>
                </a:cubicBezTo>
                <a:cubicBezTo>
                  <a:pt x="405" y="461"/>
                  <a:pt x="405" y="461"/>
                  <a:pt x="405" y="461"/>
                </a:cubicBezTo>
                <a:cubicBezTo>
                  <a:pt x="407" y="460"/>
                  <a:pt x="407" y="460"/>
                  <a:pt x="407" y="460"/>
                </a:cubicBezTo>
                <a:cubicBezTo>
                  <a:pt x="409" y="458"/>
                  <a:pt x="414" y="455"/>
                  <a:pt x="416" y="453"/>
                </a:cubicBezTo>
                <a:cubicBezTo>
                  <a:pt x="417" y="454"/>
                  <a:pt x="418" y="456"/>
                  <a:pt x="421" y="459"/>
                </a:cubicBezTo>
                <a:cubicBezTo>
                  <a:pt x="417" y="462"/>
                  <a:pt x="414" y="464"/>
                  <a:pt x="412" y="466"/>
                </a:cubicBezTo>
                <a:cubicBezTo>
                  <a:pt x="410" y="467"/>
                  <a:pt x="410" y="467"/>
                  <a:pt x="410" y="467"/>
                </a:cubicBezTo>
                <a:cubicBezTo>
                  <a:pt x="410" y="467"/>
                  <a:pt x="415" y="474"/>
                  <a:pt x="417" y="476"/>
                </a:cubicBezTo>
                <a:cubicBezTo>
                  <a:pt x="415" y="478"/>
                  <a:pt x="411" y="481"/>
                  <a:pt x="407" y="483"/>
                </a:cubicBezTo>
                <a:cubicBezTo>
                  <a:pt x="405" y="480"/>
                  <a:pt x="389" y="454"/>
                  <a:pt x="389" y="454"/>
                </a:cubicBezTo>
                <a:cubicBezTo>
                  <a:pt x="387" y="455"/>
                  <a:pt x="387" y="455"/>
                  <a:pt x="387" y="455"/>
                </a:cubicBezTo>
                <a:cubicBezTo>
                  <a:pt x="367" y="469"/>
                  <a:pt x="341" y="477"/>
                  <a:pt x="340" y="477"/>
                </a:cubicBezTo>
                <a:cubicBezTo>
                  <a:pt x="338" y="478"/>
                  <a:pt x="338" y="478"/>
                  <a:pt x="338" y="478"/>
                </a:cubicBezTo>
                <a:cubicBezTo>
                  <a:pt x="343" y="492"/>
                  <a:pt x="343" y="492"/>
                  <a:pt x="343" y="492"/>
                </a:cubicBezTo>
                <a:cubicBezTo>
                  <a:pt x="346" y="491"/>
                  <a:pt x="346" y="491"/>
                  <a:pt x="346" y="491"/>
                </a:cubicBezTo>
                <a:cubicBezTo>
                  <a:pt x="348" y="490"/>
                  <a:pt x="354" y="489"/>
                  <a:pt x="357" y="488"/>
                </a:cubicBezTo>
                <a:cubicBezTo>
                  <a:pt x="357" y="489"/>
                  <a:pt x="358" y="492"/>
                  <a:pt x="359" y="495"/>
                </a:cubicBezTo>
                <a:cubicBezTo>
                  <a:pt x="355" y="497"/>
                  <a:pt x="351" y="498"/>
                  <a:pt x="349" y="499"/>
                </a:cubicBezTo>
                <a:cubicBezTo>
                  <a:pt x="346" y="499"/>
                  <a:pt x="346" y="499"/>
                  <a:pt x="346" y="499"/>
                </a:cubicBezTo>
                <a:cubicBezTo>
                  <a:pt x="346" y="499"/>
                  <a:pt x="349" y="508"/>
                  <a:pt x="350" y="511"/>
                </a:cubicBezTo>
                <a:cubicBezTo>
                  <a:pt x="348" y="511"/>
                  <a:pt x="344" y="513"/>
                  <a:pt x="339" y="514"/>
                </a:cubicBezTo>
                <a:cubicBezTo>
                  <a:pt x="338" y="510"/>
                  <a:pt x="330" y="481"/>
                  <a:pt x="330" y="481"/>
                </a:cubicBezTo>
                <a:cubicBezTo>
                  <a:pt x="328" y="482"/>
                  <a:pt x="328" y="482"/>
                  <a:pt x="328" y="482"/>
                </a:cubicBezTo>
                <a:cubicBezTo>
                  <a:pt x="304" y="489"/>
                  <a:pt x="277" y="489"/>
                  <a:pt x="277" y="489"/>
                </a:cubicBezTo>
                <a:cubicBezTo>
                  <a:pt x="274" y="489"/>
                  <a:pt x="274" y="489"/>
                  <a:pt x="274" y="489"/>
                </a:cubicBezTo>
                <a:cubicBezTo>
                  <a:pt x="275" y="505"/>
                  <a:pt x="275" y="505"/>
                  <a:pt x="275" y="505"/>
                </a:cubicBezTo>
                <a:cubicBezTo>
                  <a:pt x="277" y="504"/>
                  <a:pt x="277" y="504"/>
                  <a:pt x="277" y="504"/>
                </a:cubicBezTo>
                <a:cubicBezTo>
                  <a:pt x="280" y="504"/>
                  <a:pt x="286" y="504"/>
                  <a:pt x="289" y="505"/>
                </a:cubicBezTo>
                <a:cubicBezTo>
                  <a:pt x="289" y="506"/>
                  <a:pt x="289" y="508"/>
                  <a:pt x="289" y="512"/>
                </a:cubicBezTo>
                <a:cubicBezTo>
                  <a:pt x="285" y="512"/>
                  <a:pt x="281" y="512"/>
                  <a:pt x="278" y="512"/>
                </a:cubicBezTo>
                <a:cubicBezTo>
                  <a:pt x="276" y="512"/>
                  <a:pt x="276" y="512"/>
                  <a:pt x="276" y="512"/>
                </a:cubicBezTo>
                <a:cubicBezTo>
                  <a:pt x="276" y="512"/>
                  <a:pt x="276" y="521"/>
                  <a:pt x="276" y="524"/>
                </a:cubicBezTo>
                <a:cubicBezTo>
                  <a:pt x="273" y="524"/>
                  <a:pt x="269" y="524"/>
                  <a:pt x="265" y="523"/>
                </a:cubicBezTo>
                <a:cubicBezTo>
                  <a:pt x="265" y="523"/>
                  <a:pt x="265" y="523"/>
                  <a:pt x="265" y="523"/>
                </a:cubicBezTo>
                <a:close/>
                <a:moveTo>
                  <a:pt x="424" y="456"/>
                </a:moveTo>
                <a:cubicBezTo>
                  <a:pt x="421" y="453"/>
                  <a:pt x="417" y="448"/>
                  <a:pt x="417" y="448"/>
                </a:cubicBezTo>
                <a:cubicBezTo>
                  <a:pt x="416" y="449"/>
                  <a:pt x="416" y="449"/>
                  <a:pt x="416" y="449"/>
                </a:cubicBezTo>
                <a:cubicBezTo>
                  <a:pt x="415" y="449"/>
                  <a:pt x="409" y="452"/>
                  <a:pt x="406" y="455"/>
                </a:cubicBezTo>
                <a:cubicBezTo>
                  <a:pt x="404" y="453"/>
                  <a:pt x="403" y="451"/>
                  <a:pt x="402" y="450"/>
                </a:cubicBezTo>
                <a:cubicBezTo>
                  <a:pt x="407" y="446"/>
                  <a:pt x="425" y="433"/>
                  <a:pt x="438" y="417"/>
                </a:cubicBezTo>
                <a:cubicBezTo>
                  <a:pt x="441" y="419"/>
                  <a:pt x="464" y="439"/>
                  <a:pt x="464" y="439"/>
                </a:cubicBezTo>
                <a:cubicBezTo>
                  <a:pt x="465" y="438"/>
                  <a:pt x="465" y="438"/>
                  <a:pt x="465" y="438"/>
                </a:cubicBezTo>
                <a:cubicBezTo>
                  <a:pt x="472" y="432"/>
                  <a:pt x="476" y="426"/>
                  <a:pt x="476" y="425"/>
                </a:cubicBezTo>
                <a:cubicBezTo>
                  <a:pt x="477" y="424"/>
                  <a:pt x="477" y="424"/>
                  <a:pt x="477" y="424"/>
                </a:cubicBezTo>
                <a:cubicBezTo>
                  <a:pt x="477" y="424"/>
                  <a:pt x="471" y="418"/>
                  <a:pt x="468" y="417"/>
                </a:cubicBezTo>
                <a:cubicBezTo>
                  <a:pt x="470" y="415"/>
                  <a:pt x="472" y="412"/>
                  <a:pt x="474" y="409"/>
                </a:cubicBezTo>
                <a:cubicBezTo>
                  <a:pt x="477" y="411"/>
                  <a:pt x="483" y="415"/>
                  <a:pt x="483" y="415"/>
                </a:cubicBezTo>
                <a:cubicBezTo>
                  <a:pt x="484" y="413"/>
                  <a:pt x="484" y="413"/>
                  <a:pt x="484" y="413"/>
                </a:cubicBezTo>
                <a:cubicBezTo>
                  <a:pt x="486" y="410"/>
                  <a:pt x="490" y="404"/>
                  <a:pt x="491" y="401"/>
                </a:cubicBezTo>
                <a:cubicBezTo>
                  <a:pt x="493" y="403"/>
                  <a:pt x="496" y="404"/>
                  <a:pt x="497" y="405"/>
                </a:cubicBezTo>
                <a:cubicBezTo>
                  <a:pt x="485" y="428"/>
                  <a:pt x="467" y="447"/>
                  <a:pt x="462" y="452"/>
                </a:cubicBezTo>
                <a:cubicBezTo>
                  <a:pt x="456" y="446"/>
                  <a:pt x="439" y="431"/>
                  <a:pt x="438" y="430"/>
                </a:cubicBezTo>
                <a:cubicBezTo>
                  <a:pt x="437" y="428"/>
                  <a:pt x="437" y="428"/>
                  <a:pt x="437" y="428"/>
                </a:cubicBezTo>
                <a:cubicBezTo>
                  <a:pt x="435" y="430"/>
                  <a:pt x="435" y="430"/>
                  <a:pt x="435" y="430"/>
                </a:cubicBezTo>
                <a:cubicBezTo>
                  <a:pt x="432" y="433"/>
                  <a:pt x="425" y="439"/>
                  <a:pt x="425" y="439"/>
                </a:cubicBezTo>
                <a:cubicBezTo>
                  <a:pt x="423" y="441"/>
                  <a:pt x="423" y="441"/>
                  <a:pt x="423" y="441"/>
                </a:cubicBezTo>
                <a:cubicBezTo>
                  <a:pt x="423" y="441"/>
                  <a:pt x="430" y="446"/>
                  <a:pt x="432" y="448"/>
                </a:cubicBezTo>
                <a:cubicBezTo>
                  <a:pt x="430" y="450"/>
                  <a:pt x="427" y="453"/>
                  <a:pt x="424" y="456"/>
                </a:cubicBezTo>
                <a:cubicBezTo>
                  <a:pt x="424" y="456"/>
                  <a:pt x="424" y="456"/>
                  <a:pt x="424" y="456"/>
                </a:cubicBezTo>
                <a:close/>
                <a:moveTo>
                  <a:pt x="463" y="398"/>
                </a:moveTo>
                <a:cubicBezTo>
                  <a:pt x="463" y="398"/>
                  <a:pt x="458" y="403"/>
                  <a:pt x="455" y="407"/>
                </a:cubicBezTo>
                <a:cubicBezTo>
                  <a:pt x="453" y="406"/>
                  <a:pt x="451" y="404"/>
                  <a:pt x="450" y="403"/>
                </a:cubicBezTo>
                <a:cubicBezTo>
                  <a:pt x="454" y="398"/>
                  <a:pt x="467" y="380"/>
                  <a:pt x="475" y="360"/>
                </a:cubicBezTo>
                <a:cubicBezTo>
                  <a:pt x="479" y="362"/>
                  <a:pt x="506" y="373"/>
                  <a:pt x="506" y="373"/>
                </a:cubicBezTo>
                <a:cubicBezTo>
                  <a:pt x="507" y="371"/>
                  <a:pt x="507" y="371"/>
                  <a:pt x="507" y="371"/>
                </a:cubicBezTo>
                <a:cubicBezTo>
                  <a:pt x="511" y="364"/>
                  <a:pt x="513" y="357"/>
                  <a:pt x="513" y="356"/>
                </a:cubicBezTo>
                <a:cubicBezTo>
                  <a:pt x="514" y="354"/>
                  <a:pt x="514" y="354"/>
                  <a:pt x="514" y="354"/>
                </a:cubicBezTo>
                <a:cubicBezTo>
                  <a:pt x="514" y="354"/>
                  <a:pt x="506" y="351"/>
                  <a:pt x="503" y="350"/>
                </a:cubicBezTo>
                <a:cubicBezTo>
                  <a:pt x="504" y="348"/>
                  <a:pt x="505" y="345"/>
                  <a:pt x="506" y="341"/>
                </a:cubicBezTo>
                <a:cubicBezTo>
                  <a:pt x="510" y="343"/>
                  <a:pt x="516" y="345"/>
                  <a:pt x="516" y="345"/>
                </a:cubicBezTo>
                <a:cubicBezTo>
                  <a:pt x="517" y="342"/>
                  <a:pt x="517" y="342"/>
                  <a:pt x="517" y="342"/>
                </a:cubicBezTo>
                <a:cubicBezTo>
                  <a:pt x="517" y="339"/>
                  <a:pt x="519" y="332"/>
                  <a:pt x="520" y="329"/>
                </a:cubicBezTo>
                <a:cubicBezTo>
                  <a:pt x="522" y="329"/>
                  <a:pt x="525" y="330"/>
                  <a:pt x="527" y="330"/>
                </a:cubicBezTo>
                <a:cubicBezTo>
                  <a:pt x="523" y="356"/>
                  <a:pt x="511" y="380"/>
                  <a:pt x="508" y="387"/>
                </a:cubicBezTo>
                <a:cubicBezTo>
                  <a:pt x="501" y="383"/>
                  <a:pt x="482" y="375"/>
                  <a:pt x="479" y="374"/>
                </a:cubicBezTo>
                <a:cubicBezTo>
                  <a:pt x="477" y="373"/>
                  <a:pt x="477" y="373"/>
                  <a:pt x="477" y="373"/>
                </a:cubicBezTo>
                <a:cubicBezTo>
                  <a:pt x="476" y="375"/>
                  <a:pt x="476" y="375"/>
                  <a:pt x="476" y="375"/>
                </a:cubicBezTo>
                <a:cubicBezTo>
                  <a:pt x="475" y="378"/>
                  <a:pt x="469" y="386"/>
                  <a:pt x="469" y="386"/>
                </a:cubicBezTo>
                <a:cubicBezTo>
                  <a:pt x="468" y="388"/>
                  <a:pt x="468" y="388"/>
                  <a:pt x="468" y="388"/>
                </a:cubicBezTo>
                <a:cubicBezTo>
                  <a:pt x="468" y="388"/>
                  <a:pt x="476" y="392"/>
                  <a:pt x="478" y="393"/>
                </a:cubicBezTo>
                <a:cubicBezTo>
                  <a:pt x="477" y="395"/>
                  <a:pt x="475" y="399"/>
                  <a:pt x="473" y="403"/>
                </a:cubicBezTo>
                <a:cubicBezTo>
                  <a:pt x="469" y="400"/>
                  <a:pt x="464" y="397"/>
                  <a:pt x="464" y="397"/>
                </a:cubicBezTo>
                <a:cubicBezTo>
                  <a:pt x="463" y="398"/>
                  <a:pt x="463" y="398"/>
                  <a:pt x="463" y="398"/>
                </a:cubicBezTo>
                <a:close/>
                <a:moveTo>
                  <a:pt x="42" y="402"/>
                </a:moveTo>
                <a:cubicBezTo>
                  <a:pt x="27" y="381"/>
                  <a:pt x="19" y="356"/>
                  <a:pt x="17" y="348"/>
                </a:cubicBezTo>
                <a:cubicBezTo>
                  <a:pt x="25" y="346"/>
                  <a:pt x="47" y="339"/>
                  <a:pt x="48" y="339"/>
                </a:cubicBezTo>
                <a:cubicBezTo>
                  <a:pt x="50" y="338"/>
                  <a:pt x="50" y="338"/>
                  <a:pt x="50" y="338"/>
                </a:cubicBezTo>
                <a:cubicBezTo>
                  <a:pt x="49" y="336"/>
                  <a:pt x="49" y="336"/>
                  <a:pt x="49" y="336"/>
                </a:cubicBezTo>
                <a:cubicBezTo>
                  <a:pt x="48" y="332"/>
                  <a:pt x="46" y="323"/>
                  <a:pt x="46" y="323"/>
                </a:cubicBezTo>
                <a:cubicBezTo>
                  <a:pt x="46" y="321"/>
                  <a:pt x="46" y="321"/>
                  <a:pt x="46" y="321"/>
                </a:cubicBezTo>
                <a:cubicBezTo>
                  <a:pt x="46" y="321"/>
                  <a:pt x="38" y="323"/>
                  <a:pt x="35" y="324"/>
                </a:cubicBezTo>
                <a:cubicBezTo>
                  <a:pt x="34" y="321"/>
                  <a:pt x="33" y="317"/>
                  <a:pt x="32" y="313"/>
                </a:cubicBezTo>
                <a:cubicBezTo>
                  <a:pt x="36" y="313"/>
                  <a:pt x="43" y="312"/>
                  <a:pt x="43" y="312"/>
                </a:cubicBezTo>
                <a:cubicBezTo>
                  <a:pt x="43" y="310"/>
                  <a:pt x="43" y="310"/>
                  <a:pt x="43" y="310"/>
                </a:cubicBezTo>
                <a:cubicBezTo>
                  <a:pt x="43" y="310"/>
                  <a:pt x="43" y="309"/>
                  <a:pt x="43" y="307"/>
                </a:cubicBezTo>
                <a:cubicBezTo>
                  <a:pt x="43" y="305"/>
                  <a:pt x="43" y="301"/>
                  <a:pt x="42" y="298"/>
                </a:cubicBezTo>
                <a:cubicBezTo>
                  <a:pt x="44" y="298"/>
                  <a:pt x="47" y="297"/>
                  <a:pt x="49" y="297"/>
                </a:cubicBezTo>
                <a:cubicBezTo>
                  <a:pt x="49" y="304"/>
                  <a:pt x="52" y="325"/>
                  <a:pt x="59" y="345"/>
                </a:cubicBezTo>
                <a:cubicBezTo>
                  <a:pt x="55" y="346"/>
                  <a:pt x="28" y="357"/>
                  <a:pt x="28" y="357"/>
                </a:cubicBezTo>
                <a:cubicBezTo>
                  <a:pt x="28" y="359"/>
                  <a:pt x="28" y="359"/>
                  <a:pt x="28" y="359"/>
                </a:cubicBezTo>
                <a:cubicBezTo>
                  <a:pt x="30" y="366"/>
                  <a:pt x="34" y="374"/>
                  <a:pt x="34" y="374"/>
                </a:cubicBezTo>
                <a:cubicBezTo>
                  <a:pt x="35" y="376"/>
                  <a:pt x="35" y="376"/>
                  <a:pt x="35" y="376"/>
                </a:cubicBezTo>
                <a:cubicBezTo>
                  <a:pt x="35" y="376"/>
                  <a:pt x="43" y="372"/>
                  <a:pt x="45" y="371"/>
                </a:cubicBezTo>
                <a:cubicBezTo>
                  <a:pt x="46" y="374"/>
                  <a:pt x="48" y="377"/>
                  <a:pt x="49" y="380"/>
                </a:cubicBezTo>
                <a:cubicBezTo>
                  <a:pt x="46" y="381"/>
                  <a:pt x="39" y="385"/>
                  <a:pt x="39" y="385"/>
                </a:cubicBezTo>
                <a:cubicBezTo>
                  <a:pt x="41" y="387"/>
                  <a:pt x="41" y="387"/>
                  <a:pt x="41" y="387"/>
                </a:cubicBezTo>
                <a:cubicBezTo>
                  <a:pt x="43" y="390"/>
                  <a:pt x="46" y="396"/>
                  <a:pt x="48" y="399"/>
                </a:cubicBezTo>
                <a:cubicBezTo>
                  <a:pt x="46" y="400"/>
                  <a:pt x="44" y="401"/>
                  <a:pt x="42" y="402"/>
                </a:cubicBezTo>
                <a:cubicBezTo>
                  <a:pt x="42" y="402"/>
                  <a:pt x="42" y="402"/>
                  <a:pt x="42" y="402"/>
                </a:cubicBezTo>
                <a:close/>
                <a:moveTo>
                  <a:pt x="492" y="335"/>
                </a:moveTo>
                <a:cubicBezTo>
                  <a:pt x="492" y="335"/>
                  <a:pt x="489" y="341"/>
                  <a:pt x="487" y="346"/>
                </a:cubicBezTo>
                <a:cubicBezTo>
                  <a:pt x="485" y="345"/>
                  <a:pt x="483" y="344"/>
                  <a:pt x="481" y="344"/>
                </a:cubicBezTo>
                <a:cubicBezTo>
                  <a:pt x="483" y="337"/>
                  <a:pt x="490" y="317"/>
                  <a:pt x="492" y="296"/>
                </a:cubicBezTo>
                <a:cubicBezTo>
                  <a:pt x="496" y="296"/>
                  <a:pt x="526" y="298"/>
                  <a:pt x="526" y="298"/>
                </a:cubicBezTo>
                <a:cubicBezTo>
                  <a:pt x="526" y="297"/>
                  <a:pt x="526" y="297"/>
                  <a:pt x="526" y="297"/>
                </a:cubicBezTo>
                <a:cubicBezTo>
                  <a:pt x="527" y="292"/>
                  <a:pt x="528" y="287"/>
                  <a:pt x="528" y="284"/>
                </a:cubicBezTo>
                <a:cubicBezTo>
                  <a:pt x="528" y="282"/>
                  <a:pt x="527" y="281"/>
                  <a:pt x="527" y="280"/>
                </a:cubicBezTo>
                <a:cubicBezTo>
                  <a:pt x="527" y="278"/>
                  <a:pt x="527" y="278"/>
                  <a:pt x="527" y="278"/>
                </a:cubicBezTo>
                <a:cubicBezTo>
                  <a:pt x="527" y="278"/>
                  <a:pt x="519" y="278"/>
                  <a:pt x="516" y="278"/>
                </a:cubicBezTo>
                <a:cubicBezTo>
                  <a:pt x="516" y="278"/>
                  <a:pt x="516" y="277"/>
                  <a:pt x="516" y="277"/>
                </a:cubicBezTo>
                <a:cubicBezTo>
                  <a:pt x="516" y="274"/>
                  <a:pt x="516" y="272"/>
                  <a:pt x="516" y="269"/>
                </a:cubicBezTo>
                <a:cubicBezTo>
                  <a:pt x="520" y="269"/>
                  <a:pt x="527" y="268"/>
                  <a:pt x="527" y="268"/>
                </a:cubicBezTo>
                <a:cubicBezTo>
                  <a:pt x="527" y="266"/>
                  <a:pt x="527" y="266"/>
                  <a:pt x="527" y="266"/>
                </a:cubicBezTo>
                <a:cubicBezTo>
                  <a:pt x="526" y="262"/>
                  <a:pt x="526" y="255"/>
                  <a:pt x="526" y="252"/>
                </a:cubicBezTo>
                <a:cubicBezTo>
                  <a:pt x="528" y="252"/>
                  <a:pt x="530" y="252"/>
                  <a:pt x="532" y="251"/>
                </a:cubicBezTo>
                <a:cubicBezTo>
                  <a:pt x="534" y="260"/>
                  <a:pt x="534" y="268"/>
                  <a:pt x="534" y="276"/>
                </a:cubicBezTo>
                <a:cubicBezTo>
                  <a:pt x="534" y="292"/>
                  <a:pt x="532" y="306"/>
                  <a:pt x="531" y="310"/>
                </a:cubicBezTo>
                <a:cubicBezTo>
                  <a:pt x="524" y="309"/>
                  <a:pt x="501" y="306"/>
                  <a:pt x="500" y="306"/>
                </a:cubicBezTo>
                <a:cubicBezTo>
                  <a:pt x="497" y="306"/>
                  <a:pt x="497" y="306"/>
                  <a:pt x="497" y="306"/>
                </a:cubicBezTo>
                <a:cubicBezTo>
                  <a:pt x="497" y="308"/>
                  <a:pt x="497" y="308"/>
                  <a:pt x="497" y="308"/>
                </a:cubicBezTo>
                <a:cubicBezTo>
                  <a:pt x="497" y="312"/>
                  <a:pt x="494" y="321"/>
                  <a:pt x="494" y="321"/>
                </a:cubicBezTo>
                <a:cubicBezTo>
                  <a:pt x="494" y="324"/>
                  <a:pt x="494" y="324"/>
                  <a:pt x="494" y="324"/>
                </a:cubicBezTo>
                <a:cubicBezTo>
                  <a:pt x="494" y="324"/>
                  <a:pt x="502" y="325"/>
                  <a:pt x="505" y="325"/>
                </a:cubicBezTo>
                <a:cubicBezTo>
                  <a:pt x="504" y="328"/>
                  <a:pt x="504" y="332"/>
                  <a:pt x="503" y="336"/>
                </a:cubicBezTo>
                <a:cubicBezTo>
                  <a:pt x="499" y="335"/>
                  <a:pt x="493" y="333"/>
                  <a:pt x="493" y="333"/>
                </a:cubicBezTo>
                <a:cubicBezTo>
                  <a:pt x="492" y="335"/>
                  <a:pt x="492" y="335"/>
                  <a:pt x="492" y="335"/>
                </a:cubicBezTo>
                <a:close/>
                <a:moveTo>
                  <a:pt x="13" y="329"/>
                </a:moveTo>
                <a:cubicBezTo>
                  <a:pt x="7" y="308"/>
                  <a:pt x="6" y="286"/>
                  <a:pt x="6" y="275"/>
                </a:cubicBezTo>
                <a:cubicBezTo>
                  <a:pt x="6" y="273"/>
                  <a:pt x="6" y="272"/>
                  <a:pt x="6" y="271"/>
                </a:cubicBezTo>
                <a:cubicBezTo>
                  <a:pt x="14" y="271"/>
                  <a:pt x="37" y="271"/>
                  <a:pt x="38" y="271"/>
                </a:cubicBezTo>
                <a:cubicBezTo>
                  <a:pt x="40" y="271"/>
                  <a:pt x="40" y="271"/>
                  <a:pt x="40" y="271"/>
                </a:cubicBezTo>
                <a:cubicBezTo>
                  <a:pt x="40" y="268"/>
                  <a:pt x="40" y="268"/>
                  <a:pt x="40" y="268"/>
                </a:cubicBezTo>
                <a:cubicBezTo>
                  <a:pt x="40" y="264"/>
                  <a:pt x="41" y="255"/>
                  <a:pt x="41" y="255"/>
                </a:cubicBezTo>
                <a:cubicBezTo>
                  <a:pt x="41" y="252"/>
                  <a:pt x="41" y="252"/>
                  <a:pt x="41" y="252"/>
                </a:cubicBezTo>
                <a:cubicBezTo>
                  <a:pt x="41" y="252"/>
                  <a:pt x="33" y="252"/>
                  <a:pt x="30" y="252"/>
                </a:cubicBezTo>
                <a:cubicBezTo>
                  <a:pt x="30" y="250"/>
                  <a:pt x="30" y="246"/>
                  <a:pt x="30" y="242"/>
                </a:cubicBezTo>
                <a:cubicBezTo>
                  <a:pt x="34" y="242"/>
                  <a:pt x="41" y="243"/>
                  <a:pt x="41" y="243"/>
                </a:cubicBezTo>
                <a:cubicBezTo>
                  <a:pt x="41" y="241"/>
                  <a:pt x="41" y="241"/>
                  <a:pt x="41" y="241"/>
                </a:cubicBezTo>
                <a:cubicBezTo>
                  <a:pt x="41" y="241"/>
                  <a:pt x="43" y="234"/>
                  <a:pt x="44" y="230"/>
                </a:cubicBezTo>
                <a:cubicBezTo>
                  <a:pt x="46" y="230"/>
                  <a:pt x="49" y="230"/>
                  <a:pt x="51" y="231"/>
                </a:cubicBezTo>
                <a:cubicBezTo>
                  <a:pt x="50" y="236"/>
                  <a:pt x="47" y="253"/>
                  <a:pt x="47" y="270"/>
                </a:cubicBezTo>
                <a:cubicBezTo>
                  <a:pt x="47" y="273"/>
                  <a:pt x="47" y="276"/>
                  <a:pt x="47" y="279"/>
                </a:cubicBezTo>
                <a:cubicBezTo>
                  <a:pt x="43" y="280"/>
                  <a:pt x="14" y="281"/>
                  <a:pt x="14" y="281"/>
                </a:cubicBezTo>
                <a:cubicBezTo>
                  <a:pt x="13" y="283"/>
                  <a:pt x="13" y="283"/>
                  <a:pt x="13" y="283"/>
                </a:cubicBezTo>
                <a:cubicBezTo>
                  <a:pt x="13" y="285"/>
                  <a:pt x="13" y="286"/>
                  <a:pt x="13" y="288"/>
                </a:cubicBezTo>
                <a:cubicBezTo>
                  <a:pt x="13" y="294"/>
                  <a:pt x="14" y="299"/>
                  <a:pt x="14" y="299"/>
                </a:cubicBezTo>
                <a:cubicBezTo>
                  <a:pt x="15" y="301"/>
                  <a:pt x="15" y="301"/>
                  <a:pt x="15" y="301"/>
                </a:cubicBezTo>
                <a:cubicBezTo>
                  <a:pt x="15" y="301"/>
                  <a:pt x="23" y="300"/>
                  <a:pt x="26" y="300"/>
                </a:cubicBezTo>
                <a:cubicBezTo>
                  <a:pt x="26" y="303"/>
                  <a:pt x="27" y="306"/>
                  <a:pt x="27" y="310"/>
                </a:cubicBezTo>
                <a:cubicBezTo>
                  <a:pt x="23" y="310"/>
                  <a:pt x="16" y="311"/>
                  <a:pt x="16" y="311"/>
                </a:cubicBezTo>
                <a:cubicBezTo>
                  <a:pt x="17" y="313"/>
                  <a:pt x="17" y="313"/>
                  <a:pt x="17" y="313"/>
                </a:cubicBezTo>
                <a:cubicBezTo>
                  <a:pt x="18" y="317"/>
                  <a:pt x="19" y="324"/>
                  <a:pt x="20" y="327"/>
                </a:cubicBezTo>
                <a:cubicBezTo>
                  <a:pt x="18" y="328"/>
                  <a:pt x="15" y="328"/>
                  <a:pt x="13" y="329"/>
                </a:cubicBezTo>
                <a:cubicBezTo>
                  <a:pt x="13" y="329"/>
                  <a:pt x="13" y="329"/>
                  <a:pt x="13" y="329"/>
                </a:cubicBezTo>
                <a:close/>
                <a:moveTo>
                  <a:pt x="503" y="265"/>
                </a:moveTo>
                <a:cubicBezTo>
                  <a:pt x="501" y="265"/>
                  <a:pt x="501" y="265"/>
                  <a:pt x="501" y="265"/>
                </a:cubicBezTo>
                <a:cubicBezTo>
                  <a:pt x="501" y="266"/>
                  <a:pt x="501" y="266"/>
                  <a:pt x="501" y="266"/>
                </a:cubicBezTo>
                <a:cubicBezTo>
                  <a:pt x="500" y="267"/>
                  <a:pt x="499" y="274"/>
                  <a:pt x="499" y="278"/>
                </a:cubicBezTo>
                <a:cubicBezTo>
                  <a:pt x="497" y="278"/>
                  <a:pt x="495" y="278"/>
                  <a:pt x="493" y="278"/>
                </a:cubicBezTo>
                <a:cubicBezTo>
                  <a:pt x="493" y="276"/>
                  <a:pt x="493" y="273"/>
                  <a:pt x="493" y="269"/>
                </a:cubicBezTo>
                <a:cubicBezTo>
                  <a:pt x="493" y="259"/>
                  <a:pt x="492" y="244"/>
                  <a:pt x="489" y="230"/>
                </a:cubicBezTo>
                <a:cubicBezTo>
                  <a:pt x="493" y="229"/>
                  <a:pt x="522" y="222"/>
                  <a:pt x="522" y="222"/>
                </a:cubicBezTo>
                <a:cubicBezTo>
                  <a:pt x="522" y="221"/>
                  <a:pt x="522" y="221"/>
                  <a:pt x="522" y="221"/>
                </a:cubicBezTo>
                <a:cubicBezTo>
                  <a:pt x="522" y="213"/>
                  <a:pt x="519" y="205"/>
                  <a:pt x="519" y="205"/>
                </a:cubicBezTo>
                <a:cubicBezTo>
                  <a:pt x="518" y="203"/>
                  <a:pt x="518" y="203"/>
                  <a:pt x="518" y="203"/>
                </a:cubicBezTo>
                <a:cubicBezTo>
                  <a:pt x="518" y="203"/>
                  <a:pt x="510" y="205"/>
                  <a:pt x="507" y="206"/>
                </a:cubicBezTo>
                <a:cubicBezTo>
                  <a:pt x="507" y="203"/>
                  <a:pt x="506" y="200"/>
                  <a:pt x="504" y="197"/>
                </a:cubicBezTo>
                <a:cubicBezTo>
                  <a:pt x="508" y="195"/>
                  <a:pt x="515" y="193"/>
                  <a:pt x="515" y="193"/>
                </a:cubicBezTo>
                <a:cubicBezTo>
                  <a:pt x="514" y="191"/>
                  <a:pt x="514" y="191"/>
                  <a:pt x="514" y="191"/>
                </a:cubicBezTo>
                <a:cubicBezTo>
                  <a:pt x="512" y="188"/>
                  <a:pt x="510" y="181"/>
                  <a:pt x="509" y="178"/>
                </a:cubicBezTo>
                <a:cubicBezTo>
                  <a:pt x="511" y="177"/>
                  <a:pt x="513" y="176"/>
                  <a:pt x="515" y="176"/>
                </a:cubicBezTo>
                <a:cubicBezTo>
                  <a:pt x="526" y="199"/>
                  <a:pt x="530" y="224"/>
                  <a:pt x="531" y="232"/>
                </a:cubicBezTo>
                <a:cubicBezTo>
                  <a:pt x="523" y="233"/>
                  <a:pt x="500" y="237"/>
                  <a:pt x="499" y="237"/>
                </a:cubicBezTo>
                <a:cubicBezTo>
                  <a:pt x="497" y="237"/>
                  <a:pt x="497" y="237"/>
                  <a:pt x="497" y="237"/>
                </a:cubicBezTo>
                <a:cubicBezTo>
                  <a:pt x="497" y="239"/>
                  <a:pt x="497" y="239"/>
                  <a:pt x="497" y="239"/>
                </a:cubicBezTo>
                <a:cubicBezTo>
                  <a:pt x="498" y="244"/>
                  <a:pt x="499" y="253"/>
                  <a:pt x="499" y="253"/>
                </a:cubicBezTo>
                <a:cubicBezTo>
                  <a:pt x="499" y="255"/>
                  <a:pt x="499" y="255"/>
                  <a:pt x="499" y="255"/>
                </a:cubicBezTo>
                <a:cubicBezTo>
                  <a:pt x="499" y="255"/>
                  <a:pt x="507" y="254"/>
                  <a:pt x="510" y="254"/>
                </a:cubicBezTo>
                <a:cubicBezTo>
                  <a:pt x="510" y="256"/>
                  <a:pt x="511" y="260"/>
                  <a:pt x="511" y="264"/>
                </a:cubicBezTo>
                <a:cubicBezTo>
                  <a:pt x="507" y="265"/>
                  <a:pt x="503" y="265"/>
                  <a:pt x="503" y="265"/>
                </a:cubicBezTo>
                <a:cubicBezTo>
                  <a:pt x="503" y="265"/>
                  <a:pt x="503" y="265"/>
                  <a:pt x="503" y="265"/>
                </a:cubicBezTo>
                <a:close/>
                <a:moveTo>
                  <a:pt x="485" y="213"/>
                </a:moveTo>
                <a:cubicBezTo>
                  <a:pt x="483" y="206"/>
                  <a:pt x="477" y="185"/>
                  <a:pt x="467" y="167"/>
                </a:cubicBezTo>
                <a:cubicBezTo>
                  <a:pt x="470" y="165"/>
                  <a:pt x="496" y="150"/>
                  <a:pt x="496" y="150"/>
                </a:cubicBezTo>
                <a:cubicBezTo>
                  <a:pt x="495" y="148"/>
                  <a:pt x="495" y="148"/>
                  <a:pt x="495" y="148"/>
                </a:cubicBezTo>
                <a:cubicBezTo>
                  <a:pt x="492" y="141"/>
                  <a:pt x="487" y="134"/>
                  <a:pt x="487" y="134"/>
                </a:cubicBezTo>
                <a:cubicBezTo>
                  <a:pt x="486" y="132"/>
                  <a:pt x="486" y="132"/>
                  <a:pt x="486" y="132"/>
                </a:cubicBezTo>
                <a:cubicBezTo>
                  <a:pt x="486" y="132"/>
                  <a:pt x="479" y="137"/>
                  <a:pt x="476" y="138"/>
                </a:cubicBezTo>
                <a:cubicBezTo>
                  <a:pt x="475" y="136"/>
                  <a:pt x="473" y="133"/>
                  <a:pt x="471" y="131"/>
                </a:cubicBezTo>
                <a:cubicBezTo>
                  <a:pt x="474" y="128"/>
                  <a:pt x="480" y="124"/>
                  <a:pt x="480" y="124"/>
                </a:cubicBezTo>
                <a:cubicBezTo>
                  <a:pt x="478" y="122"/>
                  <a:pt x="478" y="122"/>
                  <a:pt x="478" y="122"/>
                </a:cubicBezTo>
                <a:cubicBezTo>
                  <a:pt x="476" y="120"/>
                  <a:pt x="472" y="114"/>
                  <a:pt x="470" y="112"/>
                </a:cubicBezTo>
                <a:cubicBezTo>
                  <a:pt x="471" y="110"/>
                  <a:pt x="473" y="109"/>
                  <a:pt x="475" y="107"/>
                </a:cubicBezTo>
                <a:cubicBezTo>
                  <a:pt x="493" y="126"/>
                  <a:pt x="504" y="150"/>
                  <a:pt x="508" y="156"/>
                </a:cubicBezTo>
                <a:cubicBezTo>
                  <a:pt x="500" y="160"/>
                  <a:pt x="480" y="171"/>
                  <a:pt x="479" y="171"/>
                </a:cubicBezTo>
                <a:cubicBezTo>
                  <a:pt x="477" y="172"/>
                  <a:pt x="477" y="172"/>
                  <a:pt x="477" y="172"/>
                </a:cubicBezTo>
                <a:cubicBezTo>
                  <a:pt x="478" y="174"/>
                  <a:pt x="478" y="174"/>
                  <a:pt x="478" y="174"/>
                </a:cubicBezTo>
                <a:cubicBezTo>
                  <a:pt x="480" y="178"/>
                  <a:pt x="483" y="187"/>
                  <a:pt x="483" y="187"/>
                </a:cubicBezTo>
                <a:cubicBezTo>
                  <a:pt x="484" y="189"/>
                  <a:pt x="484" y="189"/>
                  <a:pt x="484" y="189"/>
                </a:cubicBezTo>
                <a:cubicBezTo>
                  <a:pt x="484" y="189"/>
                  <a:pt x="492" y="185"/>
                  <a:pt x="494" y="184"/>
                </a:cubicBezTo>
                <a:cubicBezTo>
                  <a:pt x="495" y="186"/>
                  <a:pt x="497" y="190"/>
                  <a:pt x="499" y="194"/>
                </a:cubicBezTo>
                <a:cubicBezTo>
                  <a:pt x="495" y="195"/>
                  <a:pt x="489" y="197"/>
                  <a:pt x="489" y="197"/>
                </a:cubicBezTo>
                <a:cubicBezTo>
                  <a:pt x="489" y="199"/>
                  <a:pt x="489" y="199"/>
                  <a:pt x="489" y="199"/>
                </a:cubicBezTo>
                <a:cubicBezTo>
                  <a:pt x="489" y="199"/>
                  <a:pt x="490" y="206"/>
                  <a:pt x="491" y="211"/>
                </a:cubicBezTo>
                <a:cubicBezTo>
                  <a:pt x="489" y="211"/>
                  <a:pt x="487" y="212"/>
                  <a:pt x="485" y="213"/>
                </a:cubicBezTo>
                <a:cubicBezTo>
                  <a:pt x="485" y="213"/>
                  <a:pt x="485" y="213"/>
                  <a:pt x="485" y="213"/>
                </a:cubicBezTo>
                <a:close/>
                <a:moveTo>
                  <a:pt x="458" y="152"/>
                </a:moveTo>
                <a:cubicBezTo>
                  <a:pt x="454" y="146"/>
                  <a:pt x="442" y="128"/>
                  <a:pt x="427" y="113"/>
                </a:cubicBezTo>
                <a:cubicBezTo>
                  <a:pt x="429" y="111"/>
                  <a:pt x="450" y="89"/>
                  <a:pt x="450" y="89"/>
                </a:cubicBezTo>
                <a:cubicBezTo>
                  <a:pt x="449" y="87"/>
                  <a:pt x="449" y="87"/>
                  <a:pt x="449" y="87"/>
                </a:cubicBezTo>
                <a:cubicBezTo>
                  <a:pt x="444" y="81"/>
                  <a:pt x="438" y="76"/>
                  <a:pt x="437" y="76"/>
                </a:cubicBezTo>
                <a:cubicBezTo>
                  <a:pt x="436" y="75"/>
                  <a:pt x="436" y="75"/>
                  <a:pt x="436" y="75"/>
                </a:cubicBezTo>
                <a:cubicBezTo>
                  <a:pt x="436" y="75"/>
                  <a:pt x="430" y="81"/>
                  <a:pt x="428" y="83"/>
                </a:cubicBezTo>
                <a:cubicBezTo>
                  <a:pt x="426" y="81"/>
                  <a:pt x="424" y="79"/>
                  <a:pt x="421" y="77"/>
                </a:cubicBezTo>
                <a:cubicBezTo>
                  <a:pt x="424" y="74"/>
                  <a:pt x="428" y="69"/>
                  <a:pt x="428" y="69"/>
                </a:cubicBezTo>
                <a:cubicBezTo>
                  <a:pt x="426" y="67"/>
                  <a:pt x="426" y="67"/>
                  <a:pt x="426" y="67"/>
                </a:cubicBezTo>
                <a:cubicBezTo>
                  <a:pt x="423" y="65"/>
                  <a:pt x="417" y="61"/>
                  <a:pt x="415" y="59"/>
                </a:cubicBezTo>
                <a:cubicBezTo>
                  <a:pt x="416" y="57"/>
                  <a:pt x="417" y="55"/>
                  <a:pt x="419" y="54"/>
                </a:cubicBezTo>
                <a:cubicBezTo>
                  <a:pt x="441" y="67"/>
                  <a:pt x="458" y="86"/>
                  <a:pt x="462" y="92"/>
                </a:cubicBezTo>
                <a:cubicBezTo>
                  <a:pt x="457" y="97"/>
                  <a:pt x="440" y="113"/>
                  <a:pt x="439" y="114"/>
                </a:cubicBezTo>
                <a:cubicBezTo>
                  <a:pt x="438" y="116"/>
                  <a:pt x="438" y="116"/>
                  <a:pt x="438" y="116"/>
                </a:cubicBezTo>
                <a:cubicBezTo>
                  <a:pt x="439" y="117"/>
                  <a:pt x="439" y="117"/>
                  <a:pt x="439" y="117"/>
                </a:cubicBezTo>
                <a:cubicBezTo>
                  <a:pt x="442" y="120"/>
                  <a:pt x="448" y="128"/>
                  <a:pt x="448" y="128"/>
                </a:cubicBezTo>
                <a:cubicBezTo>
                  <a:pt x="449" y="130"/>
                  <a:pt x="449" y="130"/>
                  <a:pt x="449" y="130"/>
                </a:cubicBezTo>
                <a:cubicBezTo>
                  <a:pt x="449" y="130"/>
                  <a:pt x="456" y="124"/>
                  <a:pt x="458" y="122"/>
                </a:cubicBezTo>
                <a:cubicBezTo>
                  <a:pt x="459" y="123"/>
                  <a:pt x="462" y="127"/>
                  <a:pt x="465" y="130"/>
                </a:cubicBezTo>
                <a:cubicBezTo>
                  <a:pt x="461" y="132"/>
                  <a:pt x="456" y="136"/>
                  <a:pt x="456" y="136"/>
                </a:cubicBezTo>
                <a:cubicBezTo>
                  <a:pt x="457" y="138"/>
                  <a:pt x="457" y="138"/>
                  <a:pt x="457" y="138"/>
                </a:cubicBezTo>
                <a:cubicBezTo>
                  <a:pt x="457" y="138"/>
                  <a:pt x="460" y="144"/>
                  <a:pt x="463" y="148"/>
                </a:cubicBezTo>
                <a:cubicBezTo>
                  <a:pt x="461" y="149"/>
                  <a:pt x="459" y="150"/>
                  <a:pt x="458" y="152"/>
                </a:cubicBezTo>
                <a:cubicBezTo>
                  <a:pt x="458" y="152"/>
                  <a:pt x="458" y="152"/>
                  <a:pt x="458" y="152"/>
                </a:cubicBezTo>
                <a:close/>
                <a:moveTo>
                  <a:pt x="414" y="101"/>
                </a:moveTo>
                <a:cubicBezTo>
                  <a:pt x="408" y="96"/>
                  <a:pt x="392" y="83"/>
                  <a:pt x="374" y="73"/>
                </a:cubicBezTo>
                <a:cubicBezTo>
                  <a:pt x="375" y="70"/>
                  <a:pt x="389" y="43"/>
                  <a:pt x="389" y="43"/>
                </a:cubicBezTo>
                <a:cubicBezTo>
                  <a:pt x="388" y="42"/>
                  <a:pt x="388" y="42"/>
                  <a:pt x="388" y="42"/>
                </a:cubicBezTo>
                <a:cubicBezTo>
                  <a:pt x="381" y="38"/>
                  <a:pt x="373" y="35"/>
                  <a:pt x="373" y="35"/>
                </a:cubicBezTo>
                <a:cubicBezTo>
                  <a:pt x="371" y="34"/>
                  <a:pt x="371" y="34"/>
                  <a:pt x="371" y="34"/>
                </a:cubicBezTo>
                <a:cubicBezTo>
                  <a:pt x="371" y="34"/>
                  <a:pt x="368" y="42"/>
                  <a:pt x="366" y="44"/>
                </a:cubicBezTo>
                <a:cubicBezTo>
                  <a:pt x="364" y="43"/>
                  <a:pt x="361" y="42"/>
                  <a:pt x="358" y="41"/>
                </a:cubicBezTo>
                <a:cubicBezTo>
                  <a:pt x="359" y="37"/>
                  <a:pt x="362" y="31"/>
                  <a:pt x="362" y="31"/>
                </a:cubicBezTo>
                <a:cubicBezTo>
                  <a:pt x="360" y="30"/>
                  <a:pt x="360" y="30"/>
                  <a:pt x="360" y="30"/>
                </a:cubicBezTo>
                <a:cubicBezTo>
                  <a:pt x="356" y="29"/>
                  <a:pt x="350" y="27"/>
                  <a:pt x="346" y="25"/>
                </a:cubicBezTo>
                <a:cubicBezTo>
                  <a:pt x="347" y="23"/>
                  <a:pt x="348" y="21"/>
                  <a:pt x="349" y="19"/>
                </a:cubicBezTo>
                <a:cubicBezTo>
                  <a:pt x="374" y="25"/>
                  <a:pt x="396" y="38"/>
                  <a:pt x="402" y="42"/>
                </a:cubicBezTo>
                <a:cubicBezTo>
                  <a:pt x="398" y="49"/>
                  <a:pt x="387" y="69"/>
                  <a:pt x="386" y="70"/>
                </a:cubicBezTo>
                <a:cubicBezTo>
                  <a:pt x="385" y="71"/>
                  <a:pt x="385" y="71"/>
                  <a:pt x="385" y="71"/>
                </a:cubicBezTo>
                <a:cubicBezTo>
                  <a:pt x="387" y="72"/>
                  <a:pt x="387" y="72"/>
                  <a:pt x="387" y="72"/>
                </a:cubicBezTo>
                <a:cubicBezTo>
                  <a:pt x="390" y="75"/>
                  <a:pt x="398" y="80"/>
                  <a:pt x="398" y="80"/>
                </a:cubicBezTo>
                <a:cubicBezTo>
                  <a:pt x="400" y="82"/>
                  <a:pt x="400" y="82"/>
                  <a:pt x="400" y="82"/>
                </a:cubicBezTo>
                <a:cubicBezTo>
                  <a:pt x="400" y="82"/>
                  <a:pt x="404" y="74"/>
                  <a:pt x="406" y="72"/>
                </a:cubicBezTo>
                <a:cubicBezTo>
                  <a:pt x="408" y="73"/>
                  <a:pt x="411" y="76"/>
                  <a:pt x="415" y="78"/>
                </a:cubicBezTo>
                <a:cubicBezTo>
                  <a:pt x="412" y="81"/>
                  <a:pt x="408" y="86"/>
                  <a:pt x="408" y="86"/>
                </a:cubicBezTo>
                <a:cubicBezTo>
                  <a:pt x="409" y="88"/>
                  <a:pt x="409" y="88"/>
                  <a:pt x="409" y="88"/>
                </a:cubicBezTo>
                <a:cubicBezTo>
                  <a:pt x="410" y="88"/>
                  <a:pt x="414" y="93"/>
                  <a:pt x="418" y="96"/>
                </a:cubicBezTo>
                <a:cubicBezTo>
                  <a:pt x="416" y="98"/>
                  <a:pt x="415" y="99"/>
                  <a:pt x="414" y="101"/>
                </a:cubicBezTo>
                <a:cubicBezTo>
                  <a:pt x="414" y="101"/>
                  <a:pt x="414" y="101"/>
                  <a:pt x="414" y="101"/>
                </a:cubicBezTo>
                <a:close/>
                <a:moveTo>
                  <a:pt x="358" y="66"/>
                </a:moveTo>
                <a:cubicBezTo>
                  <a:pt x="351" y="63"/>
                  <a:pt x="332" y="54"/>
                  <a:pt x="311" y="51"/>
                </a:cubicBezTo>
                <a:cubicBezTo>
                  <a:pt x="312" y="47"/>
                  <a:pt x="318" y="18"/>
                  <a:pt x="318" y="18"/>
                </a:cubicBezTo>
                <a:cubicBezTo>
                  <a:pt x="316" y="17"/>
                  <a:pt x="316" y="17"/>
                  <a:pt x="316" y="17"/>
                </a:cubicBezTo>
                <a:cubicBezTo>
                  <a:pt x="308" y="15"/>
                  <a:pt x="300" y="14"/>
                  <a:pt x="300" y="14"/>
                </a:cubicBezTo>
                <a:cubicBezTo>
                  <a:pt x="298" y="14"/>
                  <a:pt x="298" y="14"/>
                  <a:pt x="298" y="14"/>
                </a:cubicBezTo>
                <a:cubicBezTo>
                  <a:pt x="298" y="14"/>
                  <a:pt x="297" y="23"/>
                  <a:pt x="296" y="25"/>
                </a:cubicBezTo>
                <a:cubicBezTo>
                  <a:pt x="294" y="25"/>
                  <a:pt x="290" y="25"/>
                  <a:pt x="287" y="25"/>
                </a:cubicBezTo>
                <a:cubicBezTo>
                  <a:pt x="287" y="20"/>
                  <a:pt x="288" y="14"/>
                  <a:pt x="288" y="14"/>
                </a:cubicBezTo>
                <a:cubicBezTo>
                  <a:pt x="285" y="14"/>
                  <a:pt x="285" y="14"/>
                  <a:pt x="285" y="14"/>
                </a:cubicBezTo>
                <a:cubicBezTo>
                  <a:pt x="282" y="14"/>
                  <a:pt x="275" y="13"/>
                  <a:pt x="271" y="13"/>
                </a:cubicBezTo>
                <a:cubicBezTo>
                  <a:pt x="271" y="11"/>
                  <a:pt x="272" y="8"/>
                  <a:pt x="272" y="6"/>
                </a:cubicBezTo>
                <a:cubicBezTo>
                  <a:pt x="297" y="5"/>
                  <a:pt x="323" y="11"/>
                  <a:pt x="330" y="13"/>
                </a:cubicBezTo>
                <a:cubicBezTo>
                  <a:pt x="328" y="21"/>
                  <a:pt x="322" y="43"/>
                  <a:pt x="322" y="44"/>
                </a:cubicBezTo>
                <a:cubicBezTo>
                  <a:pt x="322" y="46"/>
                  <a:pt x="322" y="46"/>
                  <a:pt x="322" y="46"/>
                </a:cubicBezTo>
                <a:cubicBezTo>
                  <a:pt x="324" y="46"/>
                  <a:pt x="324" y="46"/>
                  <a:pt x="324" y="46"/>
                </a:cubicBezTo>
                <a:cubicBezTo>
                  <a:pt x="328" y="47"/>
                  <a:pt x="337" y="50"/>
                  <a:pt x="337" y="50"/>
                </a:cubicBezTo>
                <a:cubicBezTo>
                  <a:pt x="339" y="51"/>
                  <a:pt x="339" y="51"/>
                  <a:pt x="339" y="51"/>
                </a:cubicBezTo>
                <a:cubicBezTo>
                  <a:pt x="339" y="51"/>
                  <a:pt x="341" y="43"/>
                  <a:pt x="342" y="40"/>
                </a:cubicBezTo>
                <a:cubicBezTo>
                  <a:pt x="344" y="41"/>
                  <a:pt x="348" y="42"/>
                  <a:pt x="352" y="43"/>
                </a:cubicBezTo>
                <a:cubicBezTo>
                  <a:pt x="351" y="47"/>
                  <a:pt x="348" y="53"/>
                  <a:pt x="348" y="53"/>
                </a:cubicBezTo>
                <a:cubicBezTo>
                  <a:pt x="350" y="54"/>
                  <a:pt x="350" y="54"/>
                  <a:pt x="350" y="54"/>
                </a:cubicBezTo>
                <a:cubicBezTo>
                  <a:pt x="350" y="54"/>
                  <a:pt x="356" y="58"/>
                  <a:pt x="360" y="60"/>
                </a:cubicBezTo>
                <a:cubicBezTo>
                  <a:pt x="359" y="62"/>
                  <a:pt x="358" y="64"/>
                  <a:pt x="358" y="66"/>
                </a:cubicBezTo>
                <a:cubicBezTo>
                  <a:pt x="358" y="66"/>
                  <a:pt x="358" y="66"/>
                  <a:pt x="358" y="66"/>
                </a:cubicBezTo>
                <a:close/>
                <a:moveTo>
                  <a:pt x="294" y="48"/>
                </a:moveTo>
                <a:cubicBezTo>
                  <a:pt x="287" y="48"/>
                  <a:pt x="266" y="45"/>
                  <a:pt x="245" y="48"/>
                </a:cubicBezTo>
                <a:cubicBezTo>
                  <a:pt x="245" y="44"/>
                  <a:pt x="240" y="14"/>
                  <a:pt x="240" y="14"/>
                </a:cubicBezTo>
                <a:cubicBezTo>
                  <a:pt x="239" y="14"/>
                  <a:pt x="239" y="14"/>
                  <a:pt x="239" y="14"/>
                </a:cubicBezTo>
                <a:cubicBezTo>
                  <a:pt x="231" y="14"/>
                  <a:pt x="223" y="16"/>
                  <a:pt x="222" y="17"/>
                </a:cubicBezTo>
                <a:cubicBezTo>
                  <a:pt x="221" y="17"/>
                  <a:pt x="221" y="17"/>
                  <a:pt x="221" y="17"/>
                </a:cubicBezTo>
                <a:cubicBezTo>
                  <a:pt x="221" y="17"/>
                  <a:pt x="222" y="25"/>
                  <a:pt x="222" y="28"/>
                </a:cubicBezTo>
                <a:cubicBezTo>
                  <a:pt x="220" y="29"/>
                  <a:pt x="217" y="29"/>
                  <a:pt x="213" y="30"/>
                </a:cubicBezTo>
                <a:cubicBezTo>
                  <a:pt x="212" y="26"/>
                  <a:pt x="211" y="19"/>
                  <a:pt x="211" y="19"/>
                </a:cubicBezTo>
                <a:cubicBezTo>
                  <a:pt x="209" y="20"/>
                  <a:pt x="209" y="20"/>
                  <a:pt x="209" y="20"/>
                </a:cubicBezTo>
                <a:cubicBezTo>
                  <a:pt x="205" y="22"/>
                  <a:pt x="198" y="23"/>
                  <a:pt x="195" y="24"/>
                </a:cubicBezTo>
                <a:cubicBezTo>
                  <a:pt x="194" y="22"/>
                  <a:pt x="194" y="20"/>
                  <a:pt x="193" y="18"/>
                </a:cubicBezTo>
                <a:cubicBezTo>
                  <a:pt x="217" y="9"/>
                  <a:pt x="244" y="7"/>
                  <a:pt x="251" y="6"/>
                </a:cubicBezTo>
                <a:cubicBezTo>
                  <a:pt x="252" y="14"/>
                  <a:pt x="254" y="37"/>
                  <a:pt x="254" y="38"/>
                </a:cubicBezTo>
                <a:cubicBezTo>
                  <a:pt x="254" y="40"/>
                  <a:pt x="254" y="40"/>
                  <a:pt x="254" y="40"/>
                </a:cubicBezTo>
                <a:cubicBezTo>
                  <a:pt x="256" y="40"/>
                  <a:pt x="256" y="40"/>
                  <a:pt x="256" y="40"/>
                </a:cubicBezTo>
                <a:cubicBezTo>
                  <a:pt x="260" y="40"/>
                  <a:pt x="270" y="40"/>
                  <a:pt x="270" y="40"/>
                </a:cubicBezTo>
                <a:cubicBezTo>
                  <a:pt x="272" y="40"/>
                  <a:pt x="272" y="40"/>
                  <a:pt x="272" y="40"/>
                </a:cubicBezTo>
                <a:cubicBezTo>
                  <a:pt x="272" y="40"/>
                  <a:pt x="271" y="32"/>
                  <a:pt x="271" y="29"/>
                </a:cubicBezTo>
                <a:cubicBezTo>
                  <a:pt x="274" y="29"/>
                  <a:pt x="278" y="29"/>
                  <a:pt x="282" y="29"/>
                </a:cubicBezTo>
                <a:cubicBezTo>
                  <a:pt x="282" y="33"/>
                  <a:pt x="281" y="39"/>
                  <a:pt x="281" y="39"/>
                </a:cubicBezTo>
                <a:cubicBezTo>
                  <a:pt x="283" y="40"/>
                  <a:pt x="283" y="40"/>
                  <a:pt x="283" y="40"/>
                </a:cubicBezTo>
                <a:cubicBezTo>
                  <a:pt x="283" y="40"/>
                  <a:pt x="290" y="41"/>
                  <a:pt x="295" y="42"/>
                </a:cubicBezTo>
                <a:cubicBezTo>
                  <a:pt x="295" y="44"/>
                  <a:pt x="294" y="46"/>
                  <a:pt x="294" y="48"/>
                </a:cubicBezTo>
                <a:cubicBezTo>
                  <a:pt x="294" y="48"/>
                  <a:pt x="294" y="48"/>
                  <a:pt x="294" y="48"/>
                </a:cubicBezTo>
                <a:close/>
                <a:moveTo>
                  <a:pt x="180" y="65"/>
                </a:moveTo>
                <a:cubicBezTo>
                  <a:pt x="179" y="62"/>
                  <a:pt x="166" y="35"/>
                  <a:pt x="166" y="35"/>
                </a:cubicBezTo>
                <a:cubicBezTo>
                  <a:pt x="164" y="36"/>
                  <a:pt x="164" y="36"/>
                  <a:pt x="164" y="36"/>
                </a:cubicBezTo>
                <a:cubicBezTo>
                  <a:pt x="156" y="38"/>
                  <a:pt x="150" y="42"/>
                  <a:pt x="149" y="43"/>
                </a:cubicBezTo>
                <a:cubicBezTo>
                  <a:pt x="148" y="44"/>
                  <a:pt x="148" y="44"/>
                  <a:pt x="148" y="44"/>
                </a:cubicBezTo>
                <a:cubicBezTo>
                  <a:pt x="148" y="44"/>
                  <a:pt x="151" y="51"/>
                  <a:pt x="153" y="54"/>
                </a:cubicBezTo>
                <a:cubicBezTo>
                  <a:pt x="150" y="55"/>
                  <a:pt x="148" y="57"/>
                  <a:pt x="145" y="59"/>
                </a:cubicBezTo>
                <a:cubicBezTo>
                  <a:pt x="143" y="55"/>
                  <a:pt x="139" y="49"/>
                  <a:pt x="139" y="49"/>
                </a:cubicBezTo>
                <a:cubicBezTo>
                  <a:pt x="137" y="50"/>
                  <a:pt x="137" y="50"/>
                  <a:pt x="137" y="50"/>
                </a:cubicBezTo>
                <a:cubicBezTo>
                  <a:pt x="134" y="53"/>
                  <a:pt x="128" y="56"/>
                  <a:pt x="125" y="58"/>
                </a:cubicBezTo>
                <a:cubicBezTo>
                  <a:pt x="124" y="56"/>
                  <a:pt x="123" y="54"/>
                  <a:pt x="122" y="52"/>
                </a:cubicBezTo>
                <a:cubicBezTo>
                  <a:pt x="142" y="36"/>
                  <a:pt x="167" y="27"/>
                  <a:pt x="174" y="24"/>
                </a:cubicBezTo>
                <a:cubicBezTo>
                  <a:pt x="176" y="31"/>
                  <a:pt x="185" y="52"/>
                  <a:pt x="186" y="53"/>
                </a:cubicBezTo>
                <a:cubicBezTo>
                  <a:pt x="187" y="55"/>
                  <a:pt x="187" y="55"/>
                  <a:pt x="187" y="55"/>
                </a:cubicBezTo>
                <a:cubicBezTo>
                  <a:pt x="188" y="54"/>
                  <a:pt x="188" y="54"/>
                  <a:pt x="188" y="54"/>
                </a:cubicBezTo>
                <a:cubicBezTo>
                  <a:pt x="192" y="53"/>
                  <a:pt x="201" y="50"/>
                  <a:pt x="201" y="50"/>
                </a:cubicBezTo>
                <a:cubicBezTo>
                  <a:pt x="204" y="50"/>
                  <a:pt x="204" y="50"/>
                  <a:pt x="204" y="50"/>
                </a:cubicBezTo>
                <a:cubicBezTo>
                  <a:pt x="204" y="50"/>
                  <a:pt x="201" y="42"/>
                  <a:pt x="200" y="39"/>
                </a:cubicBezTo>
                <a:cubicBezTo>
                  <a:pt x="202" y="38"/>
                  <a:pt x="206" y="37"/>
                  <a:pt x="210" y="36"/>
                </a:cubicBezTo>
                <a:cubicBezTo>
                  <a:pt x="211" y="40"/>
                  <a:pt x="212" y="46"/>
                  <a:pt x="212" y="46"/>
                </a:cubicBezTo>
                <a:cubicBezTo>
                  <a:pt x="214" y="46"/>
                  <a:pt x="214" y="46"/>
                  <a:pt x="214" y="46"/>
                </a:cubicBezTo>
                <a:cubicBezTo>
                  <a:pt x="215" y="46"/>
                  <a:pt x="221" y="45"/>
                  <a:pt x="226" y="44"/>
                </a:cubicBezTo>
                <a:cubicBezTo>
                  <a:pt x="227" y="46"/>
                  <a:pt x="227" y="49"/>
                  <a:pt x="227" y="51"/>
                </a:cubicBezTo>
                <a:cubicBezTo>
                  <a:pt x="221" y="52"/>
                  <a:pt x="199" y="57"/>
                  <a:pt x="180" y="65"/>
                </a:cubicBezTo>
                <a:cubicBezTo>
                  <a:pt x="180" y="65"/>
                  <a:pt x="180" y="65"/>
                  <a:pt x="180" y="65"/>
                </a:cubicBezTo>
                <a:close/>
                <a:moveTo>
                  <a:pt x="79" y="99"/>
                </a:moveTo>
                <a:cubicBezTo>
                  <a:pt x="77" y="103"/>
                  <a:pt x="72" y="108"/>
                  <a:pt x="70" y="110"/>
                </a:cubicBezTo>
                <a:cubicBezTo>
                  <a:pt x="68" y="109"/>
                  <a:pt x="66" y="107"/>
                  <a:pt x="65" y="106"/>
                </a:cubicBezTo>
                <a:cubicBezTo>
                  <a:pt x="80" y="85"/>
                  <a:pt x="100" y="69"/>
                  <a:pt x="106" y="64"/>
                </a:cubicBezTo>
                <a:cubicBezTo>
                  <a:pt x="110" y="70"/>
                  <a:pt x="125" y="88"/>
                  <a:pt x="125" y="88"/>
                </a:cubicBezTo>
                <a:cubicBezTo>
                  <a:pt x="127" y="90"/>
                  <a:pt x="127" y="90"/>
                  <a:pt x="127" y="90"/>
                </a:cubicBezTo>
                <a:cubicBezTo>
                  <a:pt x="128" y="89"/>
                  <a:pt x="128" y="89"/>
                  <a:pt x="128" y="89"/>
                </a:cubicBezTo>
                <a:cubicBezTo>
                  <a:pt x="131" y="86"/>
                  <a:pt x="139" y="81"/>
                  <a:pt x="139" y="81"/>
                </a:cubicBezTo>
                <a:cubicBezTo>
                  <a:pt x="141" y="80"/>
                  <a:pt x="141" y="80"/>
                  <a:pt x="141" y="80"/>
                </a:cubicBezTo>
                <a:cubicBezTo>
                  <a:pt x="141" y="80"/>
                  <a:pt x="136" y="73"/>
                  <a:pt x="134" y="71"/>
                </a:cubicBezTo>
                <a:cubicBezTo>
                  <a:pt x="136" y="70"/>
                  <a:pt x="140" y="67"/>
                  <a:pt x="143" y="65"/>
                </a:cubicBezTo>
                <a:cubicBezTo>
                  <a:pt x="145" y="68"/>
                  <a:pt x="149" y="74"/>
                  <a:pt x="149" y="74"/>
                </a:cubicBezTo>
                <a:cubicBezTo>
                  <a:pt x="150" y="73"/>
                  <a:pt x="150" y="73"/>
                  <a:pt x="150" y="73"/>
                </a:cubicBezTo>
                <a:cubicBezTo>
                  <a:pt x="151" y="73"/>
                  <a:pt x="157" y="70"/>
                  <a:pt x="161" y="68"/>
                </a:cubicBezTo>
                <a:cubicBezTo>
                  <a:pt x="162" y="70"/>
                  <a:pt x="163" y="72"/>
                  <a:pt x="164" y="74"/>
                </a:cubicBezTo>
                <a:cubicBezTo>
                  <a:pt x="158" y="77"/>
                  <a:pt x="139" y="88"/>
                  <a:pt x="124" y="101"/>
                </a:cubicBezTo>
                <a:cubicBezTo>
                  <a:pt x="122" y="99"/>
                  <a:pt x="102" y="77"/>
                  <a:pt x="102" y="77"/>
                </a:cubicBezTo>
                <a:cubicBezTo>
                  <a:pt x="100" y="78"/>
                  <a:pt x="100" y="78"/>
                  <a:pt x="100" y="78"/>
                </a:cubicBezTo>
                <a:cubicBezTo>
                  <a:pt x="94" y="82"/>
                  <a:pt x="89" y="88"/>
                  <a:pt x="88" y="89"/>
                </a:cubicBezTo>
                <a:cubicBezTo>
                  <a:pt x="87" y="90"/>
                  <a:pt x="87" y="90"/>
                  <a:pt x="87" y="90"/>
                </a:cubicBezTo>
                <a:cubicBezTo>
                  <a:pt x="87" y="90"/>
                  <a:pt x="93" y="96"/>
                  <a:pt x="95" y="98"/>
                </a:cubicBezTo>
                <a:cubicBezTo>
                  <a:pt x="93" y="100"/>
                  <a:pt x="91" y="102"/>
                  <a:pt x="88" y="105"/>
                </a:cubicBezTo>
                <a:cubicBezTo>
                  <a:pt x="85" y="102"/>
                  <a:pt x="80" y="98"/>
                  <a:pt x="80" y="98"/>
                </a:cubicBezTo>
                <a:cubicBezTo>
                  <a:pt x="79" y="99"/>
                  <a:pt x="79" y="99"/>
                  <a:pt x="79" y="99"/>
                </a:cubicBezTo>
                <a:close/>
                <a:moveTo>
                  <a:pt x="36" y="163"/>
                </a:moveTo>
                <a:cubicBezTo>
                  <a:pt x="35" y="166"/>
                  <a:pt x="32" y="173"/>
                  <a:pt x="31" y="176"/>
                </a:cubicBezTo>
                <a:cubicBezTo>
                  <a:pt x="29" y="175"/>
                  <a:pt x="26" y="174"/>
                  <a:pt x="25" y="173"/>
                </a:cubicBezTo>
                <a:cubicBezTo>
                  <a:pt x="33" y="149"/>
                  <a:pt x="48" y="127"/>
                  <a:pt x="52" y="122"/>
                </a:cubicBezTo>
                <a:cubicBezTo>
                  <a:pt x="59" y="126"/>
                  <a:pt x="78" y="139"/>
                  <a:pt x="78" y="139"/>
                </a:cubicBezTo>
                <a:cubicBezTo>
                  <a:pt x="80" y="141"/>
                  <a:pt x="80" y="141"/>
                  <a:pt x="80" y="141"/>
                </a:cubicBezTo>
                <a:cubicBezTo>
                  <a:pt x="81" y="139"/>
                  <a:pt x="81" y="139"/>
                  <a:pt x="81" y="139"/>
                </a:cubicBezTo>
                <a:cubicBezTo>
                  <a:pt x="84" y="135"/>
                  <a:pt x="90" y="128"/>
                  <a:pt x="90" y="128"/>
                </a:cubicBezTo>
                <a:cubicBezTo>
                  <a:pt x="92" y="126"/>
                  <a:pt x="92" y="126"/>
                  <a:pt x="92" y="126"/>
                </a:cubicBezTo>
                <a:cubicBezTo>
                  <a:pt x="92" y="126"/>
                  <a:pt x="85" y="122"/>
                  <a:pt x="82" y="120"/>
                </a:cubicBezTo>
                <a:cubicBezTo>
                  <a:pt x="84" y="118"/>
                  <a:pt x="86" y="115"/>
                  <a:pt x="89" y="111"/>
                </a:cubicBezTo>
                <a:cubicBezTo>
                  <a:pt x="92" y="114"/>
                  <a:pt x="97" y="118"/>
                  <a:pt x="97" y="118"/>
                </a:cubicBezTo>
                <a:cubicBezTo>
                  <a:pt x="98" y="117"/>
                  <a:pt x="98" y="117"/>
                  <a:pt x="98" y="117"/>
                </a:cubicBezTo>
                <a:cubicBezTo>
                  <a:pt x="98" y="117"/>
                  <a:pt x="104" y="113"/>
                  <a:pt x="107" y="110"/>
                </a:cubicBezTo>
                <a:cubicBezTo>
                  <a:pt x="109" y="111"/>
                  <a:pt x="110" y="113"/>
                  <a:pt x="112" y="114"/>
                </a:cubicBezTo>
                <a:cubicBezTo>
                  <a:pt x="107" y="119"/>
                  <a:pt x="92" y="134"/>
                  <a:pt x="81" y="152"/>
                </a:cubicBezTo>
                <a:cubicBezTo>
                  <a:pt x="78" y="150"/>
                  <a:pt x="52" y="135"/>
                  <a:pt x="52" y="135"/>
                </a:cubicBezTo>
                <a:cubicBezTo>
                  <a:pt x="51" y="136"/>
                  <a:pt x="51" y="136"/>
                  <a:pt x="51" y="136"/>
                </a:cubicBezTo>
                <a:cubicBezTo>
                  <a:pt x="46" y="142"/>
                  <a:pt x="43" y="150"/>
                  <a:pt x="42" y="150"/>
                </a:cubicBezTo>
                <a:cubicBezTo>
                  <a:pt x="42" y="152"/>
                  <a:pt x="42" y="152"/>
                  <a:pt x="42" y="152"/>
                </a:cubicBezTo>
                <a:cubicBezTo>
                  <a:pt x="42" y="152"/>
                  <a:pt x="49" y="156"/>
                  <a:pt x="51" y="157"/>
                </a:cubicBezTo>
                <a:cubicBezTo>
                  <a:pt x="50" y="160"/>
                  <a:pt x="49" y="162"/>
                  <a:pt x="47" y="166"/>
                </a:cubicBezTo>
                <a:cubicBezTo>
                  <a:pt x="44" y="164"/>
                  <a:pt x="37" y="161"/>
                  <a:pt x="37" y="161"/>
                </a:cubicBezTo>
                <a:cubicBezTo>
                  <a:pt x="36" y="163"/>
                  <a:pt x="36" y="163"/>
                  <a:pt x="36" y="163"/>
                </a:cubicBezTo>
                <a:close/>
                <a:moveTo>
                  <a:pt x="15" y="237"/>
                </a:moveTo>
                <a:cubicBezTo>
                  <a:pt x="15" y="241"/>
                  <a:pt x="15" y="248"/>
                  <a:pt x="14" y="251"/>
                </a:cubicBezTo>
                <a:cubicBezTo>
                  <a:pt x="12" y="251"/>
                  <a:pt x="9" y="251"/>
                  <a:pt x="7" y="251"/>
                </a:cubicBezTo>
                <a:cubicBezTo>
                  <a:pt x="8" y="225"/>
                  <a:pt x="15" y="200"/>
                  <a:pt x="17" y="192"/>
                </a:cubicBezTo>
                <a:cubicBezTo>
                  <a:pt x="25" y="195"/>
                  <a:pt x="46" y="201"/>
                  <a:pt x="47" y="201"/>
                </a:cubicBezTo>
                <a:cubicBezTo>
                  <a:pt x="49" y="202"/>
                  <a:pt x="49" y="202"/>
                  <a:pt x="49" y="202"/>
                </a:cubicBezTo>
                <a:cubicBezTo>
                  <a:pt x="50" y="200"/>
                  <a:pt x="50" y="200"/>
                  <a:pt x="50" y="200"/>
                </a:cubicBezTo>
                <a:cubicBezTo>
                  <a:pt x="51" y="196"/>
                  <a:pt x="55" y="187"/>
                  <a:pt x="55" y="187"/>
                </a:cubicBezTo>
                <a:cubicBezTo>
                  <a:pt x="56" y="185"/>
                  <a:pt x="56" y="185"/>
                  <a:pt x="56" y="185"/>
                </a:cubicBezTo>
                <a:cubicBezTo>
                  <a:pt x="56" y="185"/>
                  <a:pt x="48" y="183"/>
                  <a:pt x="45" y="182"/>
                </a:cubicBezTo>
                <a:cubicBezTo>
                  <a:pt x="46" y="179"/>
                  <a:pt x="48" y="176"/>
                  <a:pt x="49" y="172"/>
                </a:cubicBezTo>
                <a:cubicBezTo>
                  <a:pt x="53" y="173"/>
                  <a:pt x="59" y="176"/>
                  <a:pt x="59" y="176"/>
                </a:cubicBezTo>
                <a:cubicBezTo>
                  <a:pt x="60" y="175"/>
                  <a:pt x="60" y="175"/>
                  <a:pt x="60" y="175"/>
                </a:cubicBezTo>
                <a:cubicBezTo>
                  <a:pt x="60" y="174"/>
                  <a:pt x="64" y="169"/>
                  <a:pt x="66" y="165"/>
                </a:cubicBezTo>
                <a:cubicBezTo>
                  <a:pt x="68" y="166"/>
                  <a:pt x="70" y="167"/>
                  <a:pt x="72" y="168"/>
                </a:cubicBezTo>
                <a:cubicBezTo>
                  <a:pt x="69" y="174"/>
                  <a:pt x="59" y="193"/>
                  <a:pt x="54" y="213"/>
                </a:cubicBezTo>
                <a:cubicBezTo>
                  <a:pt x="50" y="212"/>
                  <a:pt x="21" y="206"/>
                  <a:pt x="21" y="206"/>
                </a:cubicBezTo>
                <a:cubicBezTo>
                  <a:pt x="21" y="207"/>
                  <a:pt x="21" y="207"/>
                  <a:pt x="21" y="207"/>
                </a:cubicBezTo>
                <a:cubicBezTo>
                  <a:pt x="18" y="215"/>
                  <a:pt x="17" y="223"/>
                  <a:pt x="17" y="223"/>
                </a:cubicBezTo>
                <a:cubicBezTo>
                  <a:pt x="17" y="225"/>
                  <a:pt x="17" y="225"/>
                  <a:pt x="17" y="225"/>
                </a:cubicBezTo>
                <a:cubicBezTo>
                  <a:pt x="17" y="225"/>
                  <a:pt x="25" y="227"/>
                  <a:pt x="28" y="227"/>
                </a:cubicBezTo>
                <a:cubicBezTo>
                  <a:pt x="27" y="230"/>
                  <a:pt x="27" y="233"/>
                  <a:pt x="26" y="237"/>
                </a:cubicBezTo>
                <a:cubicBezTo>
                  <a:pt x="22" y="236"/>
                  <a:pt x="15" y="235"/>
                  <a:pt x="15" y="235"/>
                </a:cubicBezTo>
                <a:cubicBezTo>
                  <a:pt x="15" y="237"/>
                  <a:pt x="15" y="237"/>
                  <a:pt x="15" y="237"/>
                </a:cubicBezTo>
                <a:close/>
                <a:moveTo>
                  <a:pt x="91" y="464"/>
                </a:moveTo>
                <a:cubicBezTo>
                  <a:pt x="71" y="447"/>
                  <a:pt x="56" y="426"/>
                  <a:pt x="52" y="419"/>
                </a:cubicBezTo>
                <a:cubicBezTo>
                  <a:pt x="59" y="415"/>
                  <a:pt x="77" y="402"/>
                  <a:pt x="78" y="401"/>
                </a:cubicBezTo>
                <a:cubicBezTo>
                  <a:pt x="80" y="400"/>
                  <a:pt x="80" y="400"/>
                  <a:pt x="80" y="400"/>
                </a:cubicBezTo>
                <a:cubicBezTo>
                  <a:pt x="78" y="398"/>
                  <a:pt x="78" y="398"/>
                  <a:pt x="78" y="398"/>
                </a:cubicBezTo>
                <a:cubicBezTo>
                  <a:pt x="76" y="395"/>
                  <a:pt x="72" y="386"/>
                  <a:pt x="72" y="386"/>
                </a:cubicBezTo>
                <a:cubicBezTo>
                  <a:pt x="70" y="384"/>
                  <a:pt x="70" y="384"/>
                  <a:pt x="70" y="384"/>
                </a:cubicBezTo>
                <a:cubicBezTo>
                  <a:pt x="70" y="384"/>
                  <a:pt x="63" y="389"/>
                  <a:pt x="61" y="391"/>
                </a:cubicBezTo>
                <a:cubicBezTo>
                  <a:pt x="60" y="389"/>
                  <a:pt x="58" y="385"/>
                  <a:pt x="55" y="381"/>
                </a:cubicBezTo>
                <a:cubicBezTo>
                  <a:pt x="59" y="380"/>
                  <a:pt x="65" y="377"/>
                  <a:pt x="65" y="377"/>
                </a:cubicBezTo>
                <a:cubicBezTo>
                  <a:pt x="64" y="375"/>
                  <a:pt x="64" y="375"/>
                  <a:pt x="64" y="375"/>
                </a:cubicBezTo>
                <a:cubicBezTo>
                  <a:pt x="64" y="375"/>
                  <a:pt x="62" y="368"/>
                  <a:pt x="60" y="364"/>
                </a:cubicBezTo>
                <a:cubicBezTo>
                  <a:pt x="62" y="363"/>
                  <a:pt x="64" y="362"/>
                  <a:pt x="66" y="361"/>
                </a:cubicBezTo>
                <a:cubicBezTo>
                  <a:pt x="69" y="367"/>
                  <a:pt x="78" y="387"/>
                  <a:pt x="91" y="404"/>
                </a:cubicBezTo>
                <a:cubicBezTo>
                  <a:pt x="88" y="406"/>
                  <a:pt x="65" y="424"/>
                  <a:pt x="65" y="424"/>
                </a:cubicBezTo>
                <a:cubicBezTo>
                  <a:pt x="66" y="426"/>
                  <a:pt x="66" y="426"/>
                  <a:pt x="66" y="426"/>
                </a:cubicBezTo>
                <a:cubicBezTo>
                  <a:pt x="69" y="433"/>
                  <a:pt x="75" y="439"/>
                  <a:pt x="76" y="439"/>
                </a:cubicBezTo>
                <a:cubicBezTo>
                  <a:pt x="77" y="440"/>
                  <a:pt x="77" y="440"/>
                  <a:pt x="77" y="440"/>
                </a:cubicBezTo>
                <a:cubicBezTo>
                  <a:pt x="77" y="440"/>
                  <a:pt x="83" y="435"/>
                  <a:pt x="86" y="433"/>
                </a:cubicBezTo>
                <a:cubicBezTo>
                  <a:pt x="87" y="435"/>
                  <a:pt x="90" y="438"/>
                  <a:pt x="92" y="440"/>
                </a:cubicBezTo>
                <a:cubicBezTo>
                  <a:pt x="89" y="443"/>
                  <a:pt x="84" y="448"/>
                  <a:pt x="84" y="448"/>
                </a:cubicBezTo>
                <a:cubicBezTo>
                  <a:pt x="86" y="449"/>
                  <a:pt x="86" y="449"/>
                  <a:pt x="86" y="449"/>
                </a:cubicBezTo>
                <a:cubicBezTo>
                  <a:pt x="89" y="452"/>
                  <a:pt x="93" y="456"/>
                  <a:pt x="96" y="459"/>
                </a:cubicBezTo>
                <a:cubicBezTo>
                  <a:pt x="94" y="460"/>
                  <a:pt x="93" y="462"/>
                  <a:pt x="91" y="464"/>
                </a:cubicBezTo>
                <a:cubicBezTo>
                  <a:pt x="91" y="464"/>
                  <a:pt x="91" y="464"/>
                  <a:pt x="91" y="464"/>
                </a:cubicBezTo>
                <a:close/>
                <a:moveTo>
                  <a:pt x="156" y="508"/>
                </a:moveTo>
                <a:cubicBezTo>
                  <a:pt x="132" y="498"/>
                  <a:pt x="112" y="482"/>
                  <a:pt x="106" y="477"/>
                </a:cubicBezTo>
                <a:cubicBezTo>
                  <a:pt x="111" y="471"/>
                  <a:pt x="125" y="453"/>
                  <a:pt x="126" y="452"/>
                </a:cubicBezTo>
                <a:cubicBezTo>
                  <a:pt x="127" y="451"/>
                  <a:pt x="127" y="451"/>
                  <a:pt x="127" y="451"/>
                </a:cubicBezTo>
                <a:cubicBezTo>
                  <a:pt x="125" y="449"/>
                  <a:pt x="125" y="449"/>
                  <a:pt x="125" y="449"/>
                </a:cubicBezTo>
                <a:cubicBezTo>
                  <a:pt x="122" y="447"/>
                  <a:pt x="115" y="440"/>
                  <a:pt x="115" y="440"/>
                </a:cubicBezTo>
                <a:cubicBezTo>
                  <a:pt x="113" y="438"/>
                  <a:pt x="113" y="438"/>
                  <a:pt x="113" y="438"/>
                </a:cubicBezTo>
                <a:cubicBezTo>
                  <a:pt x="113" y="438"/>
                  <a:pt x="108" y="445"/>
                  <a:pt x="106" y="447"/>
                </a:cubicBezTo>
                <a:cubicBezTo>
                  <a:pt x="105" y="446"/>
                  <a:pt x="102" y="443"/>
                  <a:pt x="98" y="440"/>
                </a:cubicBezTo>
                <a:cubicBezTo>
                  <a:pt x="101" y="437"/>
                  <a:pt x="106" y="433"/>
                  <a:pt x="106" y="433"/>
                </a:cubicBezTo>
                <a:cubicBezTo>
                  <a:pt x="105" y="431"/>
                  <a:pt x="105" y="431"/>
                  <a:pt x="105" y="431"/>
                </a:cubicBezTo>
                <a:cubicBezTo>
                  <a:pt x="105" y="431"/>
                  <a:pt x="101" y="425"/>
                  <a:pt x="98" y="422"/>
                </a:cubicBezTo>
                <a:cubicBezTo>
                  <a:pt x="99" y="420"/>
                  <a:pt x="101" y="419"/>
                  <a:pt x="103" y="417"/>
                </a:cubicBezTo>
                <a:cubicBezTo>
                  <a:pt x="107" y="423"/>
                  <a:pt x="122" y="439"/>
                  <a:pt x="139" y="451"/>
                </a:cubicBezTo>
                <a:cubicBezTo>
                  <a:pt x="137" y="454"/>
                  <a:pt x="120" y="478"/>
                  <a:pt x="120" y="478"/>
                </a:cubicBezTo>
                <a:cubicBezTo>
                  <a:pt x="121" y="479"/>
                  <a:pt x="121" y="479"/>
                  <a:pt x="121" y="479"/>
                </a:cubicBezTo>
                <a:cubicBezTo>
                  <a:pt x="127" y="485"/>
                  <a:pt x="134" y="488"/>
                  <a:pt x="134" y="489"/>
                </a:cubicBezTo>
                <a:cubicBezTo>
                  <a:pt x="136" y="489"/>
                  <a:pt x="136" y="489"/>
                  <a:pt x="136" y="489"/>
                </a:cubicBezTo>
                <a:cubicBezTo>
                  <a:pt x="136" y="489"/>
                  <a:pt x="141" y="483"/>
                  <a:pt x="142" y="480"/>
                </a:cubicBezTo>
                <a:cubicBezTo>
                  <a:pt x="144" y="482"/>
                  <a:pt x="147" y="483"/>
                  <a:pt x="150" y="485"/>
                </a:cubicBezTo>
                <a:cubicBezTo>
                  <a:pt x="148" y="489"/>
                  <a:pt x="145" y="495"/>
                  <a:pt x="145" y="495"/>
                </a:cubicBezTo>
                <a:cubicBezTo>
                  <a:pt x="147" y="496"/>
                  <a:pt x="147" y="496"/>
                  <a:pt x="147" y="496"/>
                </a:cubicBezTo>
                <a:cubicBezTo>
                  <a:pt x="150" y="497"/>
                  <a:pt x="156" y="500"/>
                  <a:pt x="159" y="502"/>
                </a:cubicBezTo>
                <a:cubicBezTo>
                  <a:pt x="158" y="504"/>
                  <a:pt x="157" y="506"/>
                  <a:pt x="156" y="508"/>
                </a:cubicBezTo>
                <a:cubicBezTo>
                  <a:pt x="156" y="508"/>
                  <a:pt x="156" y="508"/>
                  <a:pt x="156" y="508"/>
                </a:cubicBezTo>
                <a:close/>
                <a:moveTo>
                  <a:pt x="327" y="528"/>
                </a:moveTo>
                <a:cubicBezTo>
                  <a:pt x="326" y="521"/>
                  <a:pt x="321" y="499"/>
                  <a:pt x="320" y="498"/>
                </a:cubicBezTo>
                <a:cubicBezTo>
                  <a:pt x="320" y="496"/>
                  <a:pt x="320" y="496"/>
                  <a:pt x="320" y="496"/>
                </a:cubicBezTo>
                <a:cubicBezTo>
                  <a:pt x="318" y="496"/>
                  <a:pt x="318" y="496"/>
                  <a:pt x="318" y="496"/>
                </a:cubicBezTo>
                <a:cubicBezTo>
                  <a:pt x="314" y="497"/>
                  <a:pt x="304" y="498"/>
                  <a:pt x="304" y="498"/>
                </a:cubicBezTo>
                <a:cubicBezTo>
                  <a:pt x="302" y="498"/>
                  <a:pt x="302" y="498"/>
                  <a:pt x="302" y="498"/>
                </a:cubicBezTo>
                <a:cubicBezTo>
                  <a:pt x="302" y="498"/>
                  <a:pt x="304" y="507"/>
                  <a:pt x="304" y="509"/>
                </a:cubicBezTo>
                <a:cubicBezTo>
                  <a:pt x="302" y="510"/>
                  <a:pt x="298" y="510"/>
                  <a:pt x="294" y="511"/>
                </a:cubicBezTo>
                <a:cubicBezTo>
                  <a:pt x="293" y="507"/>
                  <a:pt x="293" y="501"/>
                  <a:pt x="293" y="501"/>
                </a:cubicBezTo>
                <a:cubicBezTo>
                  <a:pt x="291" y="500"/>
                  <a:pt x="291" y="500"/>
                  <a:pt x="291" y="500"/>
                </a:cubicBezTo>
                <a:cubicBezTo>
                  <a:pt x="291" y="500"/>
                  <a:pt x="284" y="500"/>
                  <a:pt x="279" y="500"/>
                </a:cubicBezTo>
                <a:cubicBezTo>
                  <a:pt x="279" y="498"/>
                  <a:pt x="279" y="495"/>
                  <a:pt x="279" y="493"/>
                </a:cubicBezTo>
                <a:cubicBezTo>
                  <a:pt x="286" y="493"/>
                  <a:pt x="307" y="492"/>
                  <a:pt x="327" y="486"/>
                </a:cubicBezTo>
                <a:cubicBezTo>
                  <a:pt x="328" y="490"/>
                  <a:pt x="336" y="518"/>
                  <a:pt x="336" y="518"/>
                </a:cubicBezTo>
                <a:cubicBezTo>
                  <a:pt x="338" y="518"/>
                  <a:pt x="338" y="518"/>
                  <a:pt x="338" y="518"/>
                </a:cubicBezTo>
                <a:cubicBezTo>
                  <a:pt x="346" y="517"/>
                  <a:pt x="353" y="514"/>
                  <a:pt x="353" y="514"/>
                </a:cubicBezTo>
                <a:cubicBezTo>
                  <a:pt x="355" y="513"/>
                  <a:pt x="355" y="513"/>
                  <a:pt x="355" y="513"/>
                </a:cubicBezTo>
                <a:cubicBezTo>
                  <a:pt x="355" y="513"/>
                  <a:pt x="353" y="505"/>
                  <a:pt x="352" y="502"/>
                </a:cubicBezTo>
                <a:cubicBezTo>
                  <a:pt x="354" y="502"/>
                  <a:pt x="357" y="500"/>
                  <a:pt x="361" y="499"/>
                </a:cubicBezTo>
                <a:cubicBezTo>
                  <a:pt x="362" y="503"/>
                  <a:pt x="365" y="509"/>
                  <a:pt x="365" y="509"/>
                </a:cubicBezTo>
                <a:cubicBezTo>
                  <a:pt x="367" y="508"/>
                  <a:pt x="367" y="508"/>
                  <a:pt x="367" y="508"/>
                </a:cubicBezTo>
                <a:cubicBezTo>
                  <a:pt x="370" y="506"/>
                  <a:pt x="376" y="504"/>
                  <a:pt x="379" y="503"/>
                </a:cubicBezTo>
                <a:cubicBezTo>
                  <a:pt x="380" y="504"/>
                  <a:pt x="381" y="507"/>
                  <a:pt x="382" y="509"/>
                </a:cubicBezTo>
                <a:cubicBezTo>
                  <a:pt x="359" y="521"/>
                  <a:pt x="334" y="527"/>
                  <a:pt x="327" y="528"/>
                </a:cubicBezTo>
                <a:cubicBezTo>
                  <a:pt x="327" y="528"/>
                  <a:pt x="327" y="528"/>
                  <a:pt x="327" y="528"/>
                </a:cubicBezTo>
                <a:close/>
                <a:moveTo>
                  <a:pt x="230" y="530"/>
                </a:moveTo>
                <a:cubicBezTo>
                  <a:pt x="204" y="528"/>
                  <a:pt x="180" y="519"/>
                  <a:pt x="174" y="516"/>
                </a:cubicBezTo>
                <a:cubicBezTo>
                  <a:pt x="177" y="509"/>
                  <a:pt x="186" y="489"/>
                  <a:pt x="186" y="488"/>
                </a:cubicBezTo>
                <a:cubicBezTo>
                  <a:pt x="187" y="486"/>
                  <a:pt x="187" y="486"/>
                  <a:pt x="187" y="486"/>
                </a:cubicBezTo>
                <a:cubicBezTo>
                  <a:pt x="185" y="485"/>
                  <a:pt x="185" y="485"/>
                  <a:pt x="185" y="485"/>
                </a:cubicBezTo>
                <a:cubicBezTo>
                  <a:pt x="181" y="483"/>
                  <a:pt x="173" y="479"/>
                  <a:pt x="173" y="479"/>
                </a:cubicBezTo>
                <a:cubicBezTo>
                  <a:pt x="171" y="478"/>
                  <a:pt x="171" y="478"/>
                  <a:pt x="171" y="478"/>
                </a:cubicBezTo>
                <a:cubicBezTo>
                  <a:pt x="171" y="478"/>
                  <a:pt x="167" y="486"/>
                  <a:pt x="166" y="488"/>
                </a:cubicBezTo>
                <a:cubicBezTo>
                  <a:pt x="164" y="487"/>
                  <a:pt x="160" y="485"/>
                  <a:pt x="156" y="483"/>
                </a:cubicBezTo>
                <a:cubicBezTo>
                  <a:pt x="158" y="480"/>
                  <a:pt x="162" y="474"/>
                  <a:pt x="162" y="474"/>
                </a:cubicBezTo>
                <a:cubicBezTo>
                  <a:pt x="160" y="473"/>
                  <a:pt x="160" y="473"/>
                  <a:pt x="160" y="473"/>
                </a:cubicBezTo>
                <a:cubicBezTo>
                  <a:pt x="160" y="473"/>
                  <a:pt x="155" y="469"/>
                  <a:pt x="151" y="466"/>
                </a:cubicBezTo>
                <a:cubicBezTo>
                  <a:pt x="152" y="464"/>
                  <a:pt x="153" y="462"/>
                  <a:pt x="154" y="460"/>
                </a:cubicBezTo>
                <a:cubicBezTo>
                  <a:pt x="160" y="464"/>
                  <a:pt x="178" y="475"/>
                  <a:pt x="197" y="482"/>
                </a:cubicBezTo>
                <a:cubicBezTo>
                  <a:pt x="196" y="485"/>
                  <a:pt x="186" y="512"/>
                  <a:pt x="186" y="512"/>
                </a:cubicBezTo>
                <a:cubicBezTo>
                  <a:pt x="187" y="513"/>
                  <a:pt x="187" y="513"/>
                  <a:pt x="187" y="513"/>
                </a:cubicBezTo>
                <a:cubicBezTo>
                  <a:pt x="195" y="517"/>
                  <a:pt x="203" y="518"/>
                  <a:pt x="203" y="518"/>
                </a:cubicBezTo>
                <a:cubicBezTo>
                  <a:pt x="205" y="518"/>
                  <a:pt x="205" y="518"/>
                  <a:pt x="205" y="518"/>
                </a:cubicBezTo>
                <a:cubicBezTo>
                  <a:pt x="205" y="518"/>
                  <a:pt x="207" y="510"/>
                  <a:pt x="208" y="508"/>
                </a:cubicBezTo>
                <a:cubicBezTo>
                  <a:pt x="211" y="509"/>
                  <a:pt x="214" y="509"/>
                  <a:pt x="217" y="510"/>
                </a:cubicBezTo>
                <a:cubicBezTo>
                  <a:pt x="216" y="514"/>
                  <a:pt x="215" y="521"/>
                  <a:pt x="215" y="521"/>
                </a:cubicBezTo>
                <a:cubicBezTo>
                  <a:pt x="217" y="521"/>
                  <a:pt x="217" y="521"/>
                  <a:pt x="217" y="521"/>
                </a:cubicBezTo>
                <a:cubicBezTo>
                  <a:pt x="221" y="521"/>
                  <a:pt x="227" y="523"/>
                  <a:pt x="231" y="523"/>
                </a:cubicBezTo>
                <a:cubicBezTo>
                  <a:pt x="230" y="525"/>
                  <a:pt x="230" y="528"/>
                  <a:pt x="230" y="530"/>
                </a:cubicBezTo>
                <a:cubicBezTo>
                  <a:pt x="230" y="530"/>
                  <a:pt x="230" y="530"/>
                  <a:pt x="230" y="530"/>
                </a:cubicBezTo>
                <a:close/>
                <a:moveTo>
                  <a:pt x="249" y="533"/>
                </a:moveTo>
                <a:cubicBezTo>
                  <a:pt x="250" y="526"/>
                  <a:pt x="252" y="503"/>
                  <a:pt x="252" y="502"/>
                </a:cubicBezTo>
                <a:cubicBezTo>
                  <a:pt x="252" y="499"/>
                  <a:pt x="252" y="499"/>
                  <a:pt x="252" y="499"/>
                </a:cubicBezTo>
                <a:cubicBezTo>
                  <a:pt x="250" y="499"/>
                  <a:pt x="250" y="499"/>
                  <a:pt x="250" y="499"/>
                </a:cubicBezTo>
                <a:cubicBezTo>
                  <a:pt x="246" y="499"/>
                  <a:pt x="237" y="497"/>
                  <a:pt x="236" y="497"/>
                </a:cubicBezTo>
                <a:cubicBezTo>
                  <a:pt x="234" y="497"/>
                  <a:pt x="234" y="497"/>
                  <a:pt x="234" y="497"/>
                </a:cubicBezTo>
                <a:cubicBezTo>
                  <a:pt x="234" y="497"/>
                  <a:pt x="233" y="505"/>
                  <a:pt x="233" y="508"/>
                </a:cubicBezTo>
                <a:cubicBezTo>
                  <a:pt x="231" y="508"/>
                  <a:pt x="227" y="507"/>
                  <a:pt x="222" y="506"/>
                </a:cubicBezTo>
                <a:cubicBezTo>
                  <a:pt x="223" y="502"/>
                  <a:pt x="225" y="496"/>
                  <a:pt x="225" y="496"/>
                </a:cubicBezTo>
                <a:cubicBezTo>
                  <a:pt x="223" y="495"/>
                  <a:pt x="223" y="495"/>
                  <a:pt x="223" y="495"/>
                </a:cubicBezTo>
                <a:cubicBezTo>
                  <a:pt x="223" y="495"/>
                  <a:pt x="216" y="493"/>
                  <a:pt x="212" y="492"/>
                </a:cubicBezTo>
                <a:cubicBezTo>
                  <a:pt x="212" y="490"/>
                  <a:pt x="213" y="487"/>
                  <a:pt x="213" y="485"/>
                </a:cubicBezTo>
                <a:cubicBezTo>
                  <a:pt x="220" y="487"/>
                  <a:pt x="241" y="493"/>
                  <a:pt x="261" y="493"/>
                </a:cubicBezTo>
                <a:cubicBezTo>
                  <a:pt x="261" y="497"/>
                  <a:pt x="260" y="527"/>
                  <a:pt x="260" y="527"/>
                </a:cubicBezTo>
                <a:cubicBezTo>
                  <a:pt x="262" y="527"/>
                  <a:pt x="262" y="527"/>
                  <a:pt x="262" y="527"/>
                </a:cubicBezTo>
                <a:cubicBezTo>
                  <a:pt x="270" y="529"/>
                  <a:pt x="278" y="528"/>
                  <a:pt x="278" y="528"/>
                </a:cubicBezTo>
                <a:cubicBezTo>
                  <a:pt x="280" y="528"/>
                  <a:pt x="280" y="528"/>
                  <a:pt x="280" y="528"/>
                </a:cubicBezTo>
                <a:cubicBezTo>
                  <a:pt x="280" y="528"/>
                  <a:pt x="280" y="519"/>
                  <a:pt x="280" y="517"/>
                </a:cubicBezTo>
                <a:cubicBezTo>
                  <a:pt x="283" y="517"/>
                  <a:pt x="286" y="516"/>
                  <a:pt x="290" y="516"/>
                </a:cubicBezTo>
                <a:cubicBezTo>
                  <a:pt x="290" y="520"/>
                  <a:pt x="290" y="527"/>
                  <a:pt x="290" y="527"/>
                </a:cubicBezTo>
                <a:cubicBezTo>
                  <a:pt x="293" y="527"/>
                  <a:pt x="293" y="527"/>
                  <a:pt x="293" y="527"/>
                </a:cubicBezTo>
                <a:cubicBezTo>
                  <a:pt x="296" y="526"/>
                  <a:pt x="303" y="525"/>
                  <a:pt x="306" y="525"/>
                </a:cubicBezTo>
                <a:cubicBezTo>
                  <a:pt x="307" y="527"/>
                  <a:pt x="307" y="530"/>
                  <a:pt x="307" y="532"/>
                </a:cubicBezTo>
                <a:cubicBezTo>
                  <a:pt x="282" y="537"/>
                  <a:pt x="256" y="534"/>
                  <a:pt x="249" y="533"/>
                </a:cubicBezTo>
                <a:cubicBezTo>
                  <a:pt x="249" y="533"/>
                  <a:pt x="249" y="533"/>
                  <a:pt x="249" y="533"/>
                </a:cubicBezTo>
                <a:close/>
              </a:path>
            </a:pathLst>
          </a:custGeom>
          <a:solidFill>
            <a:srgbClr val="78BDC4">
              <a:alpha val="65000"/>
            </a:srgbClr>
          </a:solidFill>
          <a:ln>
            <a:solidFill>
              <a:srgbClr val="78BDC4"/>
            </a:solidFill>
          </a:ln>
        </p:spPr>
        <p:txBody>
          <a:bodyPr vert="horz" wrap="square" lIns="121920" tIns="60960" rIns="121920" bIns="60960" numCol="1" anchor="t" anchorCtr="0" compatLnSpc="1"/>
          <a:lstStyle/>
          <a:p>
            <a:pPr marL="0" marR="0" lvl="0" indent="0" algn="l" defTabSz="1219200" rtl="0" eaLnBrk="1" fontAlgn="auto" latinLnBrk="0" hangingPunct="1">
              <a:lnSpc>
                <a:spcPct val="100000"/>
              </a:lnSpc>
              <a:spcBef>
                <a:spcPts val="0"/>
              </a:spcBef>
              <a:spcAft>
                <a:spcPts val="0"/>
              </a:spcAft>
              <a:buClrTx/>
              <a:buSzTx/>
              <a:buFontTx/>
              <a:buNone/>
              <a:defRPr/>
            </a:pPr>
            <a:endParaRPr kumimoji="0" lang="zh-CN" altLang="en-US" sz="2400" i="0" u="none" strike="noStrike" kern="1200" cap="none" spc="0" normalizeH="0" baseline="0" noProof="0">
              <a:ln>
                <a:noFill/>
              </a:ln>
              <a:solidFill>
                <a:prstClr val="black"/>
              </a:solidFill>
              <a:effectLst/>
              <a:uLnTx/>
              <a:uFillTx/>
              <a:latin typeface="演示新手书" panose="00000500000000000000" pitchFamily="50" charset="-122"/>
              <a:ea typeface="演示新手书" panose="00000500000000000000" pitchFamily="50" charset="-122"/>
              <a:sym typeface="PangMenZhengDao" panose="02010600030101010101" pitchFamily="2" charset="-122"/>
            </a:endParaRPr>
          </a:p>
        </p:txBody>
      </p:sp>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17143" b="17068"/>
          <a:stretch>
            <a:fillRect/>
          </a:stretch>
        </p:blipFill>
        <p:spPr>
          <a:xfrm>
            <a:off x="886714" y="2030819"/>
            <a:ext cx="3420152" cy="2254102"/>
          </a:xfrm>
          <a:prstGeom prst="rect">
            <a:avLst/>
          </a:prstGeom>
        </p:spPr>
      </p:pic>
      <p:sp>
        <p:nvSpPr>
          <p:cNvPr id="2" name="圆角矩形 1"/>
          <p:cNvSpPr/>
          <p:nvPr userDrawn="1"/>
        </p:nvSpPr>
        <p:spPr>
          <a:xfrm>
            <a:off x="427355" y="347345"/>
            <a:ext cx="11336020" cy="6181090"/>
          </a:xfrm>
          <a:prstGeom prst="roundRect">
            <a:avLst>
              <a:gd name="adj" fmla="val 6538"/>
            </a:avLst>
          </a:prstGeom>
          <a:noFill/>
          <a:ln w="12700" cmpd="sng">
            <a:solidFill>
              <a:srgbClr val="78BDC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spd="med"/>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27.png"/><Relationship Id="rId7" Type="http://schemas.openxmlformats.org/officeDocument/2006/relationships/image" Target="../media/image26.png"/><Relationship Id="rId6" Type="http://schemas.openxmlformats.org/officeDocument/2006/relationships/image" Target="../media/image5.png"/><Relationship Id="rId5" Type="http://schemas.openxmlformats.org/officeDocument/2006/relationships/tags" Target="../tags/tag28.xml"/><Relationship Id="rId4" Type="http://schemas.openxmlformats.org/officeDocument/2006/relationships/tags" Target="../tags/tag27.xml"/><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image" Target="../media/image25.png"/></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5.png"/><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image" Target="../media/image28.png"/></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31.png"/><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33.png"/><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image" Target="../media/image32.jpe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36.png"/><Relationship Id="rId7" Type="http://schemas.openxmlformats.org/officeDocument/2006/relationships/image" Target="../media/image35.png"/><Relationship Id="rId6" Type="http://schemas.openxmlformats.org/officeDocument/2006/relationships/image" Target="../media/image5.png"/><Relationship Id="rId5" Type="http://schemas.openxmlformats.org/officeDocument/2006/relationships/tags" Target="../tags/tag41.xml"/><Relationship Id="rId4" Type="http://schemas.openxmlformats.org/officeDocument/2006/relationships/tags" Target="../tags/tag40.xml"/><Relationship Id="rId3" Type="http://schemas.openxmlformats.org/officeDocument/2006/relationships/tags" Target="../tags/tag39.xml"/><Relationship Id="rId2" Type="http://schemas.openxmlformats.org/officeDocument/2006/relationships/image" Target="../media/image34.jpeg"/><Relationship Id="rId1" Type="http://schemas.openxmlformats.org/officeDocument/2006/relationships/tags" Target="../tags/tag38.xml"/></Relationships>
</file>

<file path=ppt/slides/_rels/slide15.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5.png"/><Relationship Id="rId7" Type="http://schemas.openxmlformats.org/officeDocument/2006/relationships/image" Target="../media/image40.png"/><Relationship Id="rId6" Type="http://schemas.openxmlformats.org/officeDocument/2006/relationships/image" Target="../media/image39.png"/><Relationship Id="rId5" Type="http://schemas.openxmlformats.org/officeDocument/2006/relationships/image" Target="../media/image38.jpeg"/><Relationship Id="rId4" Type="http://schemas.openxmlformats.org/officeDocument/2006/relationships/image" Target="../media/image37.jpeg"/><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tags" Target="../tags/tag42.xml"/></Relationships>
</file>

<file path=ppt/slides/_rels/slide16.xml.rels><?xml version="1.0" encoding="UTF-8" standalone="yes"?>
<Relationships xmlns="http://schemas.openxmlformats.org/package/2006/relationships"><Relationship Id="rId9" Type="http://schemas.openxmlformats.org/officeDocument/2006/relationships/tags" Target="../tags/tag50.xml"/><Relationship Id="rId8" Type="http://schemas.openxmlformats.org/officeDocument/2006/relationships/tags" Target="../tags/tag49.xml"/><Relationship Id="rId7" Type="http://schemas.openxmlformats.org/officeDocument/2006/relationships/image" Target="../media/image43.png"/><Relationship Id="rId6" Type="http://schemas.openxmlformats.org/officeDocument/2006/relationships/tags" Target="../tags/tag48.xml"/><Relationship Id="rId5" Type="http://schemas.openxmlformats.org/officeDocument/2006/relationships/image" Target="../media/image42.png"/><Relationship Id="rId4" Type="http://schemas.openxmlformats.org/officeDocument/2006/relationships/image" Target="../media/image41.png"/><Relationship Id="rId3" Type="http://schemas.openxmlformats.org/officeDocument/2006/relationships/tags" Target="../tags/tag47.xml"/><Relationship Id="rId2" Type="http://schemas.openxmlformats.org/officeDocument/2006/relationships/tags" Target="../tags/tag46.xml"/><Relationship Id="rId11" Type="http://schemas.openxmlformats.org/officeDocument/2006/relationships/slideLayout" Target="../slideLayouts/slideLayout1.xml"/><Relationship Id="rId10" Type="http://schemas.openxmlformats.org/officeDocument/2006/relationships/image" Target="../media/image5.png"/><Relationship Id="rId1" Type="http://schemas.openxmlformats.org/officeDocument/2006/relationships/tags" Target="../tags/tag45.xml"/></Relationships>
</file>

<file path=ppt/slides/_rels/slide17.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45.png"/><Relationship Id="rId7" Type="http://schemas.openxmlformats.org/officeDocument/2006/relationships/image" Target="../media/image44.png"/><Relationship Id="rId6" Type="http://schemas.openxmlformats.org/officeDocument/2006/relationships/image" Target="../media/image20.png"/><Relationship Id="rId5" Type="http://schemas.openxmlformats.org/officeDocument/2006/relationships/tags" Target="../tags/tag54.xml"/><Relationship Id="rId4" Type="http://schemas.openxmlformats.org/officeDocument/2006/relationships/image" Target="../media/image5.png"/><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tags" Target="../tags/tag51.xml"/></Relationships>
</file>

<file path=ppt/slides/_rels/slide18.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5.png"/><Relationship Id="rId7" Type="http://schemas.openxmlformats.org/officeDocument/2006/relationships/tags" Target="../tags/tag57.xml"/><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image" Target="../media/image49.png"/><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image" Target="../media/image46.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image" Target="../media/image10.png"/><Relationship Id="rId7" Type="http://schemas.openxmlformats.org/officeDocument/2006/relationships/image" Target="../media/image5.png"/><Relationship Id="rId6" Type="http://schemas.openxmlformats.org/officeDocument/2006/relationships/image" Target="../media/image9.jpeg"/><Relationship Id="rId5" Type="http://schemas.openxmlformats.org/officeDocument/2006/relationships/tags" Target="../tags/tag2.xml"/><Relationship Id="rId4" Type="http://schemas.openxmlformats.org/officeDocument/2006/relationships/image" Target="../media/image8.jpeg"/><Relationship Id="rId3" Type="http://schemas.openxmlformats.org/officeDocument/2006/relationships/tags" Target="../tags/tag1.xml"/><Relationship Id="rId2" Type="http://schemas.openxmlformats.org/officeDocument/2006/relationships/image" Target="../media/image7.png"/><Relationship Id="rId10" Type="http://schemas.openxmlformats.org/officeDocument/2006/relationships/slideLayout" Target="../slideLayouts/slideLayout1.xml"/><Relationship Id="rId1" Type="http://schemas.openxmlformats.org/officeDocument/2006/relationships/image" Target="../media/image6.GIF"/></Relationships>
</file>

<file path=ppt/slides/_rels/slide3.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tags" Target="../tags/tag7.xml"/><Relationship Id="rId7" Type="http://schemas.openxmlformats.org/officeDocument/2006/relationships/image" Target="../media/image12.png"/><Relationship Id="rId6" Type="http://schemas.openxmlformats.org/officeDocument/2006/relationships/tags" Target="../tags/tag6.xml"/><Relationship Id="rId5" Type="http://schemas.openxmlformats.org/officeDocument/2006/relationships/image" Target="../media/image7.png"/><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image" Target="../media/image6.GIF"/><Relationship Id="rId11" Type="http://schemas.openxmlformats.org/officeDocument/2006/relationships/slideLayout" Target="../slideLayouts/slideLayout1.xml"/><Relationship Id="rId10" Type="http://schemas.openxmlformats.org/officeDocument/2006/relationships/image" Target="../media/image5.png"/><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image" Target="../media/image14.png"/></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17.png"/><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5.png"/><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18.png"/></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5.png"/><Relationship Id="rId6" Type="http://schemas.openxmlformats.org/officeDocument/2006/relationships/image" Target="../media/image21.png"/><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image" Target="../media/image20.png"/><Relationship Id="rId1" Type="http://schemas.openxmlformats.org/officeDocument/2006/relationships/image" Target="../media/image19.png"/></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23.png"/><Relationship Id="rId6" Type="http://schemas.openxmlformats.org/officeDocument/2006/relationships/image" Target="../media/image5.png"/><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image" Target="../media/image22.png"/></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srcRect/>
          <a:stretch>
            <a:fillRect/>
          </a:stretch>
        </p:blipFill>
        <p:spPr>
          <a:xfrm rot="5400000">
            <a:off x="2667162" y="-2667096"/>
            <a:ext cx="6857997" cy="12192003"/>
          </a:xfrm>
          <a:prstGeom prst="rect">
            <a:avLst/>
          </a:prstGeom>
          <a:solidFill>
            <a:srgbClr val="78BDC4"/>
          </a:solidFill>
        </p:spPr>
      </p:pic>
      <p:cxnSp>
        <p:nvCxnSpPr>
          <p:cNvPr id="12" name="直接连接符 11"/>
          <p:cNvCxnSpPr/>
          <p:nvPr/>
        </p:nvCxnSpPr>
        <p:spPr>
          <a:xfrm>
            <a:off x="2336800" y="1341528"/>
            <a:ext cx="7518400" cy="0"/>
          </a:xfrm>
          <a:prstGeom prst="line">
            <a:avLst/>
          </a:prstGeom>
          <a:ln w="28575">
            <a:solidFill>
              <a:srgbClr val="78BDC4"/>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227175" y="2871877"/>
            <a:ext cx="7647632" cy="61413"/>
          </a:xfrm>
          <a:prstGeom prst="line">
            <a:avLst/>
          </a:prstGeom>
          <a:ln w="28575">
            <a:solidFill>
              <a:srgbClr val="78BDC4"/>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2735942" y="1341528"/>
            <a:ext cx="0" cy="1406935"/>
          </a:xfrm>
          <a:prstGeom prst="line">
            <a:avLst/>
          </a:prstGeom>
          <a:ln w="28575">
            <a:solidFill>
              <a:srgbClr val="78BDC4"/>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9408368" y="1596220"/>
            <a:ext cx="0" cy="1782075"/>
          </a:xfrm>
          <a:prstGeom prst="line">
            <a:avLst/>
          </a:prstGeom>
          <a:ln w="28575">
            <a:solidFill>
              <a:srgbClr val="78BDC4"/>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1076068">
            <a:off x="-278003" y="-1164245"/>
            <a:ext cx="4676277" cy="6419749"/>
          </a:xfrm>
          <a:prstGeom prst="rect">
            <a:avLst/>
          </a:prstGeom>
        </p:spPr>
      </p:pic>
      <p:sp>
        <p:nvSpPr>
          <p:cNvPr id="16" name="文本框 15"/>
          <p:cNvSpPr txBox="1"/>
          <p:nvPr/>
        </p:nvSpPr>
        <p:spPr>
          <a:xfrm>
            <a:off x="2796177" y="1300044"/>
            <a:ext cx="6552728" cy="1633107"/>
          </a:xfrm>
          <a:prstGeom prst="rect">
            <a:avLst/>
          </a:prstGeom>
          <a:noFill/>
        </p:spPr>
        <p:txBody>
          <a:bodyPr wrap="square" rtlCol="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6000" b="1" dirty="0">
                <a:solidFill>
                  <a:srgbClr val="78BDC4"/>
                </a:solidFill>
                <a:latin typeface="楷体" panose="02010609060101010101" pitchFamily="49" charset="-122"/>
                <a:ea typeface="楷体" panose="02010609060101010101" pitchFamily="49" charset="-122"/>
                <a:cs typeface="楷体" panose="02010609060101010101" pitchFamily="49" charset="-122"/>
              </a:rPr>
              <a:t>仿生飞行器</a:t>
            </a:r>
            <a:r>
              <a:rPr lang="en-US" altLang="zh-CN" sz="6000" b="1" dirty="0">
                <a:solidFill>
                  <a:srgbClr val="78BDC4"/>
                </a:solidFill>
                <a:latin typeface="楷体" panose="02010609060101010101" pitchFamily="49" charset="-122"/>
                <a:ea typeface="楷体" panose="02010609060101010101" pitchFamily="49" charset="-122"/>
                <a:cs typeface="楷体" panose="02010609060101010101" pitchFamily="49" charset="-122"/>
              </a:rPr>
              <a:t>-</a:t>
            </a:r>
            <a:r>
              <a:rPr lang="zh-CN" altLang="en-US" sz="6000" b="1" dirty="0">
                <a:solidFill>
                  <a:srgbClr val="78BDC4"/>
                </a:solidFill>
                <a:latin typeface="楷体" panose="02010609060101010101" pitchFamily="49" charset="-122"/>
                <a:ea typeface="楷体" panose="02010609060101010101" pitchFamily="49" charset="-122"/>
                <a:cs typeface="楷体" panose="02010609060101010101" pitchFamily="49" charset="-122"/>
              </a:rPr>
              <a:t>三青</a:t>
            </a:r>
            <a:endParaRPr lang="zh-CN" altLang="en-US" sz="6000" b="1" dirty="0">
              <a:solidFill>
                <a:srgbClr val="78BDC4"/>
              </a:solidFill>
              <a:latin typeface="楷体" panose="02010609060101010101" pitchFamily="49" charset="-122"/>
              <a:ea typeface="楷体" panose="02010609060101010101" pitchFamily="49" charset="-122"/>
              <a:cs typeface="楷体" panose="02010609060101010101" pitchFamily="49" charset="-122"/>
            </a:endParaRPr>
          </a:p>
        </p:txBody>
      </p:sp>
      <p:pic>
        <p:nvPicPr>
          <p:cNvPr id="4" name="图片 3"/>
          <p:cNvPicPr>
            <a:picLocks noChangeAspect="1"/>
          </p:cNvPicPr>
          <p:nvPr/>
        </p:nvPicPr>
        <p:blipFill>
          <a:blip r:embed="rId3"/>
          <a:stretch>
            <a:fillRect/>
          </a:stretch>
        </p:blipFill>
        <p:spPr>
          <a:xfrm>
            <a:off x="8581860" y="3218253"/>
            <a:ext cx="2952226" cy="3639730"/>
          </a:xfrm>
          <a:prstGeom prst="rect">
            <a:avLst/>
          </a:prstGeom>
        </p:spPr>
      </p:pic>
      <p:pic>
        <p:nvPicPr>
          <p:cNvPr id="2" name="图片 1" descr="图片1"/>
          <p:cNvPicPr>
            <a:picLocks noChangeAspect="1"/>
          </p:cNvPicPr>
          <p:nvPr/>
        </p:nvPicPr>
        <p:blipFill>
          <a:blip r:embed="rId4"/>
          <a:stretch>
            <a:fillRect/>
          </a:stretch>
        </p:blipFill>
        <p:spPr>
          <a:xfrm>
            <a:off x="10488488" y="5573266"/>
            <a:ext cx="1666240" cy="1217930"/>
          </a:xfrm>
          <a:prstGeom prst="rect">
            <a:avLst/>
          </a:prstGeom>
          <a:noFill/>
          <a:ln w="9525">
            <a:noFill/>
          </a:ln>
        </p:spPr>
      </p:pic>
      <p:sp>
        <p:nvSpPr>
          <p:cNvPr id="6" name="文本框 5"/>
          <p:cNvSpPr txBox="1"/>
          <p:nvPr/>
        </p:nvSpPr>
        <p:spPr>
          <a:xfrm>
            <a:off x="2687442" y="3392745"/>
            <a:ext cx="6467802" cy="1198880"/>
          </a:xfrm>
          <a:prstGeom prst="rect">
            <a:avLst/>
          </a:prstGeom>
          <a:noFill/>
        </p:spPr>
        <p:txBody>
          <a:bodyPr wrap="square">
            <a:spAutoFit/>
          </a:bodyPr>
          <a:lstStyle/>
          <a:p>
            <a:pPr>
              <a:lnSpc>
                <a:spcPct val="200000"/>
              </a:lnSpc>
            </a:pPr>
            <a:r>
              <a:rPr lang="zh-CN" altLang="en-US" sz="1800" dirty="0">
                <a:solidFill>
                  <a:srgbClr val="78BDC4"/>
                </a:solidFill>
                <a:latin typeface="思源等宽 N"/>
                <a:ea typeface="微软雅黑" panose="020B0503020204020204" pitchFamily="34" charset="-122"/>
                <a:cs typeface="萝莉体 第二版" panose="02000500000000000000" pitchFamily="2" charset="-122"/>
              </a:rPr>
              <a:t>团队名称：芜湖一飞冲天</a:t>
            </a:r>
            <a:endParaRPr lang="en-US" altLang="zh-CN" sz="1800" dirty="0">
              <a:solidFill>
                <a:srgbClr val="78BDC4"/>
              </a:solidFill>
              <a:latin typeface="思源等宽 N"/>
              <a:ea typeface="微软雅黑" panose="020B0503020204020204" pitchFamily="34" charset="-122"/>
              <a:cs typeface="萝莉体 第二版" panose="02000500000000000000" pitchFamily="2" charset="-122"/>
            </a:endParaRPr>
          </a:p>
          <a:p>
            <a:pPr>
              <a:lnSpc>
                <a:spcPct val="200000"/>
              </a:lnSpc>
            </a:pPr>
            <a:r>
              <a:rPr lang="zh-CN" altLang="en-US" sz="1800" dirty="0">
                <a:solidFill>
                  <a:srgbClr val="78BDC4"/>
                </a:solidFill>
                <a:latin typeface="思源等宽 N"/>
                <a:ea typeface="微软雅黑" panose="020B0503020204020204" pitchFamily="34" charset="-122"/>
                <a:cs typeface="萝莉体 第二版" panose="02000500000000000000" pitchFamily="2" charset="-122"/>
              </a:rPr>
              <a:t>创新主要软件：</a:t>
            </a:r>
            <a:r>
              <a:rPr lang="en-US" altLang="zh-CN" sz="1800" dirty="0">
                <a:solidFill>
                  <a:srgbClr val="78BDC4"/>
                </a:solidFill>
                <a:latin typeface="微软雅黑" panose="020B0503020204020204" pitchFamily="34" charset="-122"/>
                <a:ea typeface="微软雅黑" panose="020B0503020204020204" pitchFamily="34" charset="-122"/>
                <a:cs typeface="微软雅黑" panose="020B0503020204020204" pitchFamily="34" charset="-122"/>
              </a:rPr>
              <a:t>AutoCAD</a:t>
            </a:r>
            <a:r>
              <a:rPr lang="zh-CN" altLang="en-US" sz="1800" dirty="0">
                <a:solidFill>
                  <a:srgbClr val="78BDC4"/>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800" dirty="0">
                <a:solidFill>
                  <a:srgbClr val="78BDC4"/>
                </a:solidFill>
                <a:latin typeface="微软雅黑" panose="020B0503020204020204" pitchFamily="34" charset="-122"/>
                <a:ea typeface="微软雅黑" panose="020B0503020204020204" pitchFamily="34" charset="-122"/>
                <a:cs typeface="微软雅黑" panose="020B0503020204020204" pitchFamily="34" charset="-122"/>
              </a:rPr>
              <a:t>SolidWorks</a:t>
            </a:r>
            <a:endParaRPr lang="zh-CN" altLang="en-US" sz="1800" dirty="0">
              <a:solidFill>
                <a:srgbClr val="78BDC4"/>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grpSp>
        <p:nvGrpSpPr>
          <p:cNvPr id="3" name="GroupShape2"/>
          <p:cNvGrpSpPr/>
          <p:nvPr/>
        </p:nvGrpSpPr>
        <p:grpSpPr>
          <a:xfrm>
            <a:off x="479376" y="1276142"/>
            <a:ext cx="5616624" cy="110730"/>
            <a:chOff x="1117600" y="2692400"/>
            <a:chExt cx="6146800" cy="63500"/>
          </a:xfrm>
        </p:grpSpPr>
        <p:sp>
          <p:nvSpPr>
            <p:cNvPr id="49"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rcRect r="1617"/>
          <a:stretch>
            <a:fillRect/>
          </a:stretch>
        </p:blipFill>
        <p:spPr>
          <a:xfrm>
            <a:off x="919147" y="1468952"/>
            <a:ext cx="3637812" cy="2492755"/>
          </a:xfrm>
          <a:prstGeom prst="rect">
            <a:avLst/>
          </a:prstGeom>
          <a:ln>
            <a:noFill/>
          </a:ln>
          <a:effectLst>
            <a:outerShdw blurRad="292100" dist="139700" dir="2700000" algn="tl" rotWithShape="0">
              <a:srgbClr val="333333">
                <a:alpha val="65000"/>
              </a:srgbClr>
            </a:outerShdw>
          </a:effectLst>
        </p:spPr>
      </p:pic>
      <p:sp>
        <p:nvSpPr>
          <p:cNvPr id="8" name="椭圆 7"/>
          <p:cNvSpPr/>
          <p:nvPr>
            <p:custDataLst>
              <p:tags r:id="rId2"/>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9" name="文本框 8"/>
          <p:cNvSpPr txBox="1"/>
          <p:nvPr>
            <p:custDataLst>
              <p:tags r:id="rId3"/>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rPr>
              <a:t>8</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10" name="文本框 9"/>
          <p:cNvSpPr txBox="1"/>
          <p:nvPr>
            <p:custDataLst>
              <p:tags r:id="rId4"/>
            </p:custDataLst>
          </p:nvPr>
        </p:nvSpPr>
        <p:spPr>
          <a:xfrm>
            <a:off x="1430020" y="153670"/>
            <a:ext cx="4211320" cy="970915"/>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rPr>
              <a:t>详细参数</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sp>
        <p:nvSpPr>
          <p:cNvPr id="11" name="文本框 10"/>
          <p:cNvSpPr txBox="1"/>
          <p:nvPr/>
        </p:nvSpPr>
        <p:spPr>
          <a:xfrm>
            <a:off x="767408" y="4059726"/>
            <a:ext cx="4145964" cy="338554"/>
          </a:xfrm>
          <a:prstGeom prst="rect">
            <a:avLst/>
          </a:prstGeom>
          <a:noFill/>
        </p:spPr>
        <p:txBody>
          <a:bodyPr wrap="square" rtlCol="0">
            <a:spAutoFit/>
          </a:bodyPr>
          <a:lstStyle/>
          <a:p>
            <a:pPr algn="ctr"/>
            <a:r>
              <a:rPr lang="zh-CN" altLang="en-US" sz="1600">
                <a:solidFill>
                  <a:schemeClr val="bg1">
                    <a:lumMod val="50000"/>
                  </a:schemeClr>
                </a:solidFill>
                <a:latin typeface="华文楷体" panose="02010600040101010101" charset="-122"/>
                <a:ea typeface="华文楷体" panose="02010600040101010101" charset="-122"/>
              </a:rPr>
              <a:t>飞行器整体骨架设计图（未覆机翼蒙皮）</a:t>
            </a:r>
            <a:endParaRPr lang="zh-CN" altLang="en-US" sz="1600">
              <a:solidFill>
                <a:schemeClr val="bg1">
                  <a:lumMod val="50000"/>
                </a:schemeClr>
              </a:solidFill>
              <a:latin typeface="华文楷体" panose="02010600040101010101" charset="-122"/>
              <a:ea typeface="华文楷体" panose="02010600040101010101" charset="-122"/>
            </a:endParaRPr>
          </a:p>
        </p:txBody>
      </p:sp>
      <p:graphicFrame>
        <p:nvGraphicFramePr>
          <p:cNvPr id="15" name="表格 14"/>
          <p:cNvGraphicFramePr/>
          <p:nvPr>
            <p:custDataLst>
              <p:tags r:id="rId5"/>
            </p:custDataLst>
          </p:nvPr>
        </p:nvGraphicFramePr>
        <p:xfrm>
          <a:off x="6141921" y="1491981"/>
          <a:ext cx="4824536" cy="2791008"/>
        </p:xfrm>
        <a:graphic>
          <a:graphicData uri="http://schemas.openxmlformats.org/drawingml/2006/table">
            <a:tbl>
              <a:tblPr firstRow="1" bandRow="1">
                <a:tableStyleId>{5C22544A-7EE6-4342-B048-85BDC9FD1C3A}</a:tableStyleId>
              </a:tblPr>
              <a:tblGrid>
                <a:gridCol w="1008112"/>
                <a:gridCol w="899668"/>
                <a:gridCol w="908049"/>
                <a:gridCol w="1072603"/>
                <a:gridCol w="936104"/>
              </a:tblGrid>
              <a:tr h="595630">
                <a:tc>
                  <a:txBody>
                    <a:bodyPr/>
                    <a:lstStyle/>
                    <a:p>
                      <a:pPr algn="ctr"/>
                      <a:r>
                        <a:rPr lang="zh-CN" altLang="en-US" sz="1800" kern="1200" dirty="0">
                          <a:solidFill>
                            <a:schemeClr val="tx1">
                              <a:lumMod val="65000"/>
                              <a:lumOff val="35000"/>
                            </a:schemeClr>
                          </a:solidFill>
                          <a:latin typeface="华文楷体" panose="02010600040101010101" charset="-122"/>
                          <a:ea typeface="华文楷体" panose="02010600040101010101" charset="-122"/>
                        </a:rPr>
                        <a:t>机翼面积</a:t>
                      </a:r>
                      <a:endParaRPr lang="zh-CN" altLang="en-US" sz="1800" kern="1200" dirty="0">
                        <a:solidFill>
                          <a:schemeClr val="tx1">
                            <a:lumMod val="65000"/>
                            <a:lumOff val="35000"/>
                          </a:schemeClr>
                        </a:solidFill>
                        <a:latin typeface="华文楷体" panose="02010600040101010101" charset="-122"/>
                        <a:ea typeface="华文楷体" panose="02010600040101010101" charset="-122"/>
                      </a:endParaRPr>
                    </a:p>
                  </a:txBody>
                  <a:tcP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algn="ctr"/>
                      <a:r>
                        <a:rPr lang="zh-CN" altLang="en-US" sz="1800" kern="1200" dirty="0">
                          <a:solidFill>
                            <a:schemeClr val="tx1">
                              <a:lumMod val="65000"/>
                              <a:lumOff val="35000"/>
                            </a:schemeClr>
                          </a:solidFill>
                          <a:latin typeface="华文楷体" panose="02010600040101010101" charset="-122"/>
                          <a:ea typeface="华文楷体" panose="02010600040101010101" charset="-122"/>
                        </a:rPr>
                        <a:t>机身重量</a:t>
                      </a:r>
                      <a:endParaRPr lang="zh-CN" altLang="en-US" sz="1800" kern="1200" dirty="0">
                        <a:solidFill>
                          <a:schemeClr val="tx1">
                            <a:lumMod val="65000"/>
                            <a:lumOff val="35000"/>
                          </a:schemeClr>
                        </a:solidFill>
                        <a:latin typeface="华文楷体" panose="02010600040101010101" charset="-122"/>
                        <a:ea typeface="华文楷体" panose="02010600040101010101"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algn="ctr"/>
                      <a:r>
                        <a:rPr lang="zh-CN" altLang="en-US" sz="1800" kern="1200" dirty="0">
                          <a:solidFill>
                            <a:schemeClr val="tx1">
                              <a:lumMod val="65000"/>
                              <a:lumOff val="35000"/>
                            </a:schemeClr>
                          </a:solidFill>
                          <a:latin typeface="华文楷体" panose="02010600040101010101" charset="-122"/>
                          <a:ea typeface="华文楷体" panose="02010600040101010101" charset="-122"/>
                        </a:rPr>
                        <a:t>最大起飞重量</a:t>
                      </a:r>
                      <a:endParaRPr lang="zh-CN" altLang="en-US" sz="1800" kern="1200" dirty="0">
                        <a:solidFill>
                          <a:schemeClr val="tx1">
                            <a:lumMod val="65000"/>
                            <a:lumOff val="35000"/>
                          </a:schemeClr>
                        </a:solidFill>
                        <a:latin typeface="华文楷体" panose="02010600040101010101" charset="-122"/>
                        <a:ea typeface="华文楷体" panose="02010600040101010101"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algn="ctr"/>
                      <a:r>
                        <a:rPr lang="zh-CN" altLang="en-US" sz="1800" kern="1200" dirty="0">
                          <a:solidFill>
                            <a:schemeClr val="tx1">
                              <a:lumMod val="65000"/>
                              <a:lumOff val="35000"/>
                            </a:schemeClr>
                          </a:solidFill>
                          <a:latin typeface="华文楷体" panose="02010600040101010101" charset="-122"/>
                          <a:ea typeface="华文楷体" panose="02010600040101010101" charset="-122"/>
                        </a:rPr>
                        <a:t>翼载荷</a:t>
                      </a:r>
                      <a:endParaRPr lang="zh-CN" altLang="en-US" sz="1800" kern="1200" dirty="0">
                        <a:solidFill>
                          <a:schemeClr val="tx1">
                            <a:lumMod val="65000"/>
                            <a:lumOff val="35000"/>
                          </a:schemeClr>
                        </a:solidFill>
                        <a:latin typeface="华文楷体" panose="02010600040101010101" charset="-122"/>
                        <a:ea typeface="华文楷体" panose="02010600040101010101"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algn="ctr"/>
                      <a:r>
                        <a:rPr lang="zh-CN" altLang="en-US" sz="1800" kern="1200" dirty="0">
                          <a:solidFill>
                            <a:schemeClr val="tx1">
                              <a:lumMod val="65000"/>
                              <a:lumOff val="35000"/>
                            </a:schemeClr>
                          </a:solidFill>
                          <a:latin typeface="华文楷体" panose="02010600040101010101" charset="-122"/>
                          <a:ea typeface="华文楷体" panose="02010600040101010101" charset="-122"/>
                        </a:rPr>
                        <a:t>最大飞行速度</a:t>
                      </a:r>
                      <a:endParaRPr lang="zh-CN" altLang="en-US" sz="1800" kern="1200" dirty="0">
                        <a:solidFill>
                          <a:schemeClr val="tx1">
                            <a:lumMod val="65000"/>
                            <a:lumOff val="35000"/>
                          </a:schemeClr>
                        </a:solidFill>
                        <a:latin typeface="华文楷体" panose="02010600040101010101" charset="-122"/>
                        <a:ea typeface="华文楷体" panose="02010600040101010101" charset="-122"/>
                      </a:endParaRPr>
                    </a:p>
                  </a:txBody>
                  <a:tcP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r>
              <a:tr h="574335">
                <a:tc>
                  <a:txBody>
                    <a:bodyPr/>
                    <a:lstStyle/>
                    <a:p>
                      <a:pPr marL="0" algn="ctr" defTabSz="914400" rtl="0" eaLnBrk="1" latinLnBrk="0" hangingPunct="1"/>
                      <a:r>
                        <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rPr>
                        <a:t>1285cm²</a:t>
                      </a:r>
                      <a:endPar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marL="0" algn="ctr" defTabSz="914400" rtl="0" eaLnBrk="1" latinLnBrk="0" hangingPunct="1"/>
                      <a:r>
                        <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rPr>
                        <a:t>150g</a:t>
                      </a:r>
                      <a:endPar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marL="0" algn="ctr" defTabSz="914400" rtl="0" eaLnBrk="1" latinLnBrk="0" hangingPunct="1"/>
                      <a:r>
                        <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rPr>
                        <a:t>240g</a:t>
                      </a:r>
                      <a:endPar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marL="0" algn="ctr" defTabSz="914400" rtl="0" eaLnBrk="1" latinLnBrk="0" hangingPunct="1"/>
                      <a:r>
                        <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rPr>
                        <a:t>5.3g/cm²</a:t>
                      </a:r>
                      <a:endPar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marL="0" algn="ctr" defTabSz="914400" rtl="0" eaLnBrk="1" latinLnBrk="0" hangingPunct="1"/>
                      <a:r>
                        <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rPr>
                        <a:t>6.7m/s</a:t>
                      </a:r>
                      <a:endPar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r>
              <a:tr h="430202">
                <a:tc>
                  <a:txBody>
                    <a:bodyPr/>
                    <a:lstStyle/>
                    <a:p>
                      <a:pPr marL="0" algn="ctr" defTabSz="914400" rtl="0" eaLnBrk="1" latinLnBrk="0" hangingPunct="1"/>
                      <a:r>
                        <a:rPr lang="zh-CN" altLang="en-US" sz="1800" b="1" kern="1200" dirty="0">
                          <a:solidFill>
                            <a:schemeClr val="tx1">
                              <a:lumMod val="65000"/>
                              <a:lumOff val="35000"/>
                            </a:schemeClr>
                          </a:solidFill>
                          <a:latin typeface="华文楷体" panose="02010600040101010101" charset="-122"/>
                          <a:ea typeface="华文楷体" panose="02010600040101010101" charset="-122"/>
                          <a:cs typeface="+mn-cs"/>
                        </a:rPr>
                        <a:t>控制距离</a:t>
                      </a:r>
                      <a:endParaRPr lang="zh-CN" altLang="en-US" sz="1800" b="1"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marL="0" algn="ctr" defTabSz="914400" rtl="0" eaLnBrk="1" latinLnBrk="0" hangingPunct="1"/>
                      <a:r>
                        <a:rPr lang="zh-CN" altLang="en-US" sz="1800" b="1" kern="1200" dirty="0">
                          <a:solidFill>
                            <a:schemeClr val="tx1">
                              <a:lumMod val="65000"/>
                              <a:lumOff val="35000"/>
                            </a:schemeClr>
                          </a:solidFill>
                          <a:latin typeface="华文楷体" panose="02010600040101010101" charset="-122"/>
                          <a:ea typeface="华文楷体" panose="02010600040101010101" charset="-122"/>
                          <a:cs typeface="+mn-cs"/>
                        </a:rPr>
                        <a:t>图传距离</a:t>
                      </a:r>
                      <a:endParaRPr lang="zh-CN" altLang="en-US" sz="1800" b="1"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marL="0" algn="ctr" defTabSz="914400" rtl="0" eaLnBrk="1" latinLnBrk="0" hangingPunct="1"/>
                      <a:r>
                        <a:rPr lang="zh-CN" altLang="en-US" sz="1800" b="1" kern="1200" dirty="0">
                          <a:solidFill>
                            <a:schemeClr val="tx1">
                              <a:lumMod val="65000"/>
                              <a:lumOff val="35000"/>
                            </a:schemeClr>
                          </a:solidFill>
                          <a:latin typeface="华文楷体" panose="02010600040101010101" charset="-122"/>
                          <a:ea typeface="华文楷体" panose="02010600040101010101" charset="-122"/>
                          <a:cs typeface="+mn-cs"/>
                        </a:rPr>
                        <a:t>激光雷达探测距离</a:t>
                      </a:r>
                      <a:endParaRPr lang="zh-CN" altLang="en-US" sz="1800" b="1"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marL="0" algn="ctr" defTabSz="914400" rtl="0" eaLnBrk="1" latinLnBrk="0" hangingPunct="1"/>
                      <a:r>
                        <a:rPr lang="zh-CN" altLang="en-US" sz="1800" b="1" kern="1200" dirty="0">
                          <a:solidFill>
                            <a:schemeClr val="tx1">
                              <a:lumMod val="65000"/>
                              <a:lumOff val="35000"/>
                            </a:schemeClr>
                          </a:solidFill>
                          <a:latin typeface="华文楷体" panose="02010600040101010101" charset="-122"/>
                          <a:ea typeface="华文楷体" panose="02010600040101010101" charset="-122"/>
                          <a:cs typeface="+mn-cs"/>
                        </a:rPr>
                        <a:t>电池容量</a:t>
                      </a:r>
                      <a:endParaRPr lang="zh-CN" altLang="en-US" sz="1800" b="1"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1" kern="1200" dirty="0">
                          <a:solidFill>
                            <a:schemeClr val="tx1">
                              <a:lumMod val="65000"/>
                              <a:lumOff val="35000"/>
                            </a:schemeClr>
                          </a:solidFill>
                          <a:latin typeface="华文楷体" panose="02010600040101010101" charset="-122"/>
                          <a:ea typeface="华文楷体" panose="02010600040101010101" charset="-122"/>
                          <a:cs typeface="+mn-cs"/>
                        </a:rPr>
                        <a:t>最大飞行高度</a:t>
                      </a:r>
                      <a:endParaRPr lang="zh-CN" altLang="en-US" sz="1800" b="1" kern="1200" dirty="0">
                        <a:solidFill>
                          <a:schemeClr val="tx1">
                            <a:lumMod val="65000"/>
                            <a:lumOff val="35000"/>
                          </a:schemeClr>
                        </a:solidFill>
                        <a:latin typeface="华文楷体" panose="02010600040101010101" charset="-122"/>
                        <a:ea typeface="华文楷体" panose="02010600040101010101" charset="-122"/>
                        <a:cs typeface="+mn-cs"/>
                      </a:endParaRPr>
                    </a:p>
                    <a:p>
                      <a:pPr marL="0" algn="ctr" defTabSz="914400" rtl="0" eaLnBrk="1" latinLnBrk="0" hangingPunct="1"/>
                      <a:endParaRPr lang="zh-CN" altLang="en-US" sz="1800" b="1"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8BDC4">
                        <a:alpha val="46000"/>
                      </a:srgbClr>
                    </a:solidFill>
                  </a:tcPr>
                </a:tc>
              </a:tr>
              <a:tr h="662193">
                <a:tc>
                  <a:txBody>
                    <a:bodyPr/>
                    <a:lstStyle/>
                    <a:p>
                      <a:pPr marL="0" algn="ctr" defTabSz="914400" rtl="0" eaLnBrk="1" latinLnBrk="0" hangingPunct="1"/>
                      <a:r>
                        <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rPr>
                        <a:t>3km</a:t>
                      </a:r>
                      <a:endPar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78BDC4">
                        <a:alpha val="46000"/>
                      </a:srgbClr>
                    </a:solidFill>
                  </a:tcPr>
                </a:tc>
                <a:tc>
                  <a:txBody>
                    <a:bodyPr/>
                    <a:lstStyle/>
                    <a:p>
                      <a:pPr marL="0" algn="ctr" defTabSz="914400" rtl="0" eaLnBrk="1" latinLnBrk="0" hangingPunct="1"/>
                      <a:r>
                        <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rPr>
                        <a:t>3km</a:t>
                      </a:r>
                      <a:endPar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78BDC4">
                        <a:alpha val="46000"/>
                      </a:srgbClr>
                    </a:solidFill>
                  </a:tcPr>
                </a:tc>
                <a:tc>
                  <a:txBody>
                    <a:bodyPr/>
                    <a:lstStyle/>
                    <a:p>
                      <a:pPr marL="0" algn="ctr" defTabSz="914400" rtl="0" eaLnBrk="1" latinLnBrk="0" hangingPunct="1"/>
                      <a:r>
                        <a:rPr lang="en-US" altLang="zh-CN" sz="1800" kern="1200">
                          <a:solidFill>
                            <a:schemeClr val="tx1">
                              <a:lumMod val="65000"/>
                              <a:lumOff val="35000"/>
                            </a:schemeClr>
                          </a:solidFill>
                          <a:latin typeface="华文楷体" panose="02010600040101010101" charset="-122"/>
                          <a:ea typeface="华文楷体" panose="02010600040101010101" charset="-122"/>
                          <a:cs typeface="+mn-cs"/>
                        </a:rPr>
                        <a:t>25m</a:t>
                      </a:r>
                      <a:endPar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78BDC4">
                        <a:alpha val="46000"/>
                      </a:srgbClr>
                    </a:solidFill>
                  </a:tcPr>
                </a:tc>
                <a:tc>
                  <a:txBody>
                    <a:bodyPr/>
                    <a:lstStyle/>
                    <a:p>
                      <a:pPr marL="0" algn="ctr" defTabSz="914400" rtl="0" eaLnBrk="1" latinLnBrk="0" hangingPunct="1"/>
                      <a:r>
                        <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rPr>
                        <a:t>2S     800mAh</a:t>
                      </a:r>
                      <a:endPar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78BDC4">
                        <a:alpha val="46000"/>
                      </a:srgbClr>
                    </a:solidFill>
                  </a:tcPr>
                </a:tc>
                <a:tc>
                  <a:txBody>
                    <a:bodyPr/>
                    <a:lstStyle/>
                    <a:p>
                      <a:pPr marL="0" algn="ctr" defTabSz="914400" rtl="0" eaLnBrk="1" latinLnBrk="0" hangingPunct="1"/>
                      <a:r>
                        <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rPr>
                        <a:t>200m</a:t>
                      </a:r>
                      <a:endParaRPr lang="en-US" altLang="zh-CN" sz="1800" kern="1200" dirty="0">
                        <a:solidFill>
                          <a:schemeClr val="tx1">
                            <a:lumMod val="65000"/>
                            <a:lumOff val="35000"/>
                          </a:schemeClr>
                        </a:solidFill>
                        <a:latin typeface="华文楷体" panose="02010600040101010101" charset="-122"/>
                        <a:ea typeface="华文楷体" panose="02010600040101010101" charset="-122"/>
                        <a:cs typeface="+mn-cs"/>
                      </a:endParaRP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78BDC4">
                        <a:alpha val="46000"/>
                      </a:srgbClr>
                    </a:solidFill>
                  </a:tcPr>
                </a:tc>
              </a:tr>
            </a:tbl>
          </a:graphicData>
        </a:graphic>
      </p:graphicFrame>
      <p:pic>
        <p:nvPicPr>
          <p:cNvPr id="2" name="图片 1" descr="图片1"/>
          <p:cNvPicPr>
            <a:picLocks noChangeAspect="1"/>
          </p:cNvPicPr>
          <p:nvPr/>
        </p:nvPicPr>
        <p:blipFill>
          <a:blip r:embed="rId6"/>
          <a:stretch>
            <a:fillRect/>
          </a:stretch>
        </p:blipFill>
        <p:spPr>
          <a:xfrm>
            <a:off x="10525342" y="100348"/>
            <a:ext cx="1666240" cy="1217930"/>
          </a:xfrm>
          <a:prstGeom prst="rect">
            <a:avLst/>
          </a:prstGeom>
          <a:noFill/>
          <a:ln w="9525">
            <a:noFill/>
          </a:ln>
        </p:spPr>
      </p:pic>
      <p:pic>
        <p:nvPicPr>
          <p:cNvPr id="4" name="图片 3"/>
          <p:cNvPicPr>
            <a:picLocks noChangeAspect="1"/>
          </p:cNvPicPr>
          <p:nvPr/>
        </p:nvPicPr>
        <p:blipFill rotWithShape="1">
          <a:blip r:embed="rId7"/>
          <a:srcRect l="7086" t="2321" r="8244" b="5324"/>
          <a:stretch>
            <a:fillRect/>
          </a:stretch>
        </p:blipFill>
        <p:spPr>
          <a:xfrm>
            <a:off x="919146" y="4433487"/>
            <a:ext cx="3637813" cy="2245355"/>
          </a:xfrm>
          <a:prstGeom prst="rect">
            <a:avLst/>
          </a:prstGeom>
        </p:spPr>
      </p:pic>
      <p:pic>
        <p:nvPicPr>
          <p:cNvPr id="6" name="图片 5"/>
          <p:cNvPicPr>
            <a:picLocks noChangeAspect="1"/>
          </p:cNvPicPr>
          <p:nvPr/>
        </p:nvPicPr>
        <p:blipFill rotWithShape="1">
          <a:blip r:embed="rId8"/>
          <a:srcRect l="3312" t="5981" r="6903" b="4409"/>
          <a:stretch>
            <a:fillRect/>
          </a:stretch>
        </p:blipFill>
        <p:spPr>
          <a:xfrm>
            <a:off x="6887530" y="4428990"/>
            <a:ext cx="3637812" cy="2245354"/>
          </a:xfrm>
          <a:prstGeom prst="rect">
            <a:avLst/>
          </a:prstGeom>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grpSp>
        <p:nvGrpSpPr>
          <p:cNvPr id="24" name="GroupShape2"/>
          <p:cNvGrpSpPr/>
          <p:nvPr/>
        </p:nvGrpSpPr>
        <p:grpSpPr>
          <a:xfrm rot="10800000">
            <a:off x="9192343" y="2691456"/>
            <a:ext cx="2885849" cy="87409"/>
            <a:chOff x="1117600" y="2692400"/>
            <a:chExt cx="6146800" cy="63500"/>
          </a:xfrm>
        </p:grpSpPr>
        <p:sp>
          <p:nvSpPr>
            <p:cNvPr id="25"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8" name="GroupShape2"/>
          <p:cNvGrpSpPr/>
          <p:nvPr/>
        </p:nvGrpSpPr>
        <p:grpSpPr>
          <a:xfrm>
            <a:off x="258459" y="1775636"/>
            <a:ext cx="3091621" cy="95504"/>
            <a:chOff x="1117600" y="2692400"/>
            <a:chExt cx="6146800" cy="63500"/>
          </a:xfrm>
        </p:grpSpPr>
        <p:sp>
          <p:nvSpPr>
            <p:cNvPr id="19"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grpSp>
        <p:nvGrpSpPr>
          <p:cNvPr id="3" name="GroupShape2"/>
          <p:cNvGrpSpPr/>
          <p:nvPr/>
        </p:nvGrpSpPr>
        <p:grpSpPr>
          <a:xfrm>
            <a:off x="186703" y="4215769"/>
            <a:ext cx="3091621" cy="95504"/>
            <a:chOff x="1117600" y="2692400"/>
            <a:chExt cx="6146800" cy="63500"/>
          </a:xfrm>
        </p:grpSpPr>
        <p:sp>
          <p:nvSpPr>
            <p:cNvPr id="49"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2" name="文本框 11"/>
          <p:cNvSpPr txBox="1"/>
          <p:nvPr/>
        </p:nvSpPr>
        <p:spPr>
          <a:xfrm>
            <a:off x="402057" y="1870454"/>
            <a:ext cx="2828269" cy="1476375"/>
          </a:xfrm>
          <a:prstGeom prst="rect">
            <a:avLst/>
          </a:prstGeom>
          <a:noFill/>
        </p:spPr>
        <p:txBody>
          <a:bodyPr wrap="square">
            <a:spAutoFit/>
          </a:bodyPr>
          <a:lstStyle/>
          <a:p>
            <a:pPr indent="355600" algn="l">
              <a:lnSpc>
                <a:spcPct val="150000"/>
              </a:lnSpc>
            </a:pPr>
            <a:r>
              <a:rPr lang="zh-CN" altLang="zh-CN" sz="2000" b="1" kern="100" dirty="0">
                <a:solidFill>
                  <a:schemeClr val="accent6">
                    <a:lumMod val="50000"/>
                  </a:schemeClr>
                </a:solidFill>
                <a:effectLst/>
                <a:latin typeface="楷体" panose="02010609060101010101" pitchFamily="49" charset="-122"/>
                <a:ea typeface="楷体" panose="02010609060101010101" pitchFamily="49" charset="-122"/>
              </a:rPr>
              <a:t>机腹重心点处设计了一个载荷舱，可自由更换想要的载荷。</a:t>
            </a:r>
            <a:endParaRPr lang="zh-CN" altLang="zh-CN" sz="2000" b="1" kern="100" dirty="0">
              <a:solidFill>
                <a:schemeClr val="accent6">
                  <a:lumMod val="50000"/>
                </a:schemeClr>
              </a:solidFill>
              <a:effectLst/>
              <a:latin typeface="楷体" panose="02010609060101010101" pitchFamily="49" charset="-122"/>
              <a:ea typeface="楷体" panose="02010609060101010101" pitchFamily="49" charset="-122"/>
            </a:endParaRPr>
          </a:p>
        </p:txBody>
      </p:sp>
      <p:pic>
        <p:nvPicPr>
          <p:cNvPr id="13" name="图片 12"/>
          <p:cNvPicPr>
            <a:picLocks noChangeAspect="1"/>
          </p:cNvPicPr>
          <p:nvPr/>
        </p:nvPicPr>
        <p:blipFill>
          <a:blip r:embed="rId1"/>
          <a:stretch>
            <a:fillRect/>
          </a:stretch>
        </p:blipFill>
        <p:spPr>
          <a:xfrm>
            <a:off x="3360144" y="1027047"/>
            <a:ext cx="3312368" cy="1759727"/>
          </a:xfrm>
          <a:prstGeom prst="roundRect">
            <a:avLst>
              <a:gd name="adj" fmla="val 16667"/>
            </a:avLst>
          </a:prstGeom>
          <a:ln>
            <a:noFill/>
          </a:ln>
          <a:effectLst>
            <a:outerShdw blurRad="76200" dist="38100" dir="7800000" algn="tl" rotWithShape="0">
              <a:srgbClr val="000000">
                <a:alpha val="40000"/>
              </a:srgbClr>
            </a:outerShdw>
            <a:reflection blurRad="6350" stA="52000" endA="300" endPos="35000" dir="5400000" sy="-100000" algn="bl" rotWithShape="0"/>
          </a:effectLst>
          <a:scene3d>
            <a:camera prst="orthographicFront"/>
            <a:lightRig rig="contrasting" dir="t">
              <a:rot lat="0" lon="0" rev="4200000"/>
            </a:lightRig>
          </a:scene3d>
          <a:sp3d prstMaterial="plastic">
            <a:bevelT w="381000" h="114300" prst="relaxedInset"/>
            <a:contourClr>
              <a:srgbClr val="969696"/>
            </a:contourClr>
          </a:sp3d>
        </p:spPr>
      </p:pic>
      <p:sp>
        <p:nvSpPr>
          <p:cNvPr id="16" name="文本框 15"/>
          <p:cNvSpPr txBox="1"/>
          <p:nvPr/>
        </p:nvSpPr>
        <p:spPr>
          <a:xfrm>
            <a:off x="876725" y="1237421"/>
            <a:ext cx="1666240" cy="521970"/>
          </a:xfrm>
          <a:prstGeom prst="rect">
            <a:avLst/>
          </a:prstGeom>
          <a:noFill/>
        </p:spPr>
        <p:txBody>
          <a:bodyPr wrap="square">
            <a:spAutoFit/>
          </a:bodyPr>
          <a:lstStyle/>
          <a:p>
            <a:pPr algn="l">
              <a:spcBef>
                <a:spcPts val="0"/>
              </a:spcBef>
              <a:spcAft>
                <a:spcPts val="0"/>
              </a:spcAft>
              <a:buClrTx/>
              <a:buSzTx/>
              <a:buFontTx/>
              <a:defRPr/>
            </a:pPr>
            <a:r>
              <a:rPr kumimoji="0" lang="zh-CN" altLang="zh-CN" sz="2800" b="1" i="0" u="none" strike="noStrike" kern="100" cap="none" spc="0" normalizeH="0" baseline="0" noProof="0">
                <a:ln>
                  <a:noFill/>
                </a:ln>
                <a:solidFill>
                  <a:srgbClr val="78BDC4"/>
                </a:solidFill>
                <a:effectLst/>
                <a:uLnTx/>
                <a:uFillTx/>
                <a:latin typeface="华文行楷" panose="02010800040101010101" charset="-122"/>
                <a:ea typeface="华文行楷" panose="02010800040101010101" charset="-122"/>
                <a:sym typeface="+mn-lt"/>
              </a:rPr>
              <a:t>有效载荷</a:t>
            </a:r>
            <a:endParaRPr lang="zh-CN" altLang="zh-CN" sz="2800" b="1" kern="100" noProof="0">
              <a:ln>
                <a:noFill/>
              </a:ln>
              <a:solidFill>
                <a:srgbClr val="78BDC4"/>
              </a:solidFill>
              <a:effectLst/>
              <a:uLnTx/>
              <a:uFillTx/>
              <a:latin typeface="华文行楷" panose="02010800040101010101" charset="-122"/>
              <a:ea typeface="华文行楷" panose="02010800040101010101" charset="-122"/>
            </a:endParaRPr>
          </a:p>
        </p:txBody>
      </p:sp>
      <p:sp>
        <p:nvSpPr>
          <p:cNvPr id="17" name="文本框 16"/>
          <p:cNvSpPr txBox="1"/>
          <p:nvPr/>
        </p:nvSpPr>
        <p:spPr>
          <a:xfrm>
            <a:off x="9639868" y="2778865"/>
            <a:ext cx="2563853" cy="2399665"/>
          </a:xfrm>
          <a:prstGeom prst="rect">
            <a:avLst/>
          </a:prstGeom>
          <a:noFill/>
        </p:spPr>
        <p:txBody>
          <a:bodyPr wrap="square">
            <a:spAutoFit/>
          </a:bodyPr>
          <a:lstStyle/>
          <a:p>
            <a:pPr marR="0" lvl="0" indent="355600" fontAlgn="auto">
              <a:lnSpc>
                <a:spcPct val="150000"/>
              </a:lnSpc>
              <a:spcBef>
                <a:spcPts val="0"/>
              </a:spcBef>
              <a:spcAft>
                <a:spcPts val="0"/>
              </a:spcAft>
              <a:buClrTx/>
              <a:buSzTx/>
              <a:buFontTx/>
              <a:buNone/>
              <a:defRPr/>
            </a:pPr>
            <a:r>
              <a:rPr lang="zh-CN" altLang="zh-CN" sz="2000" b="1" kern="100" dirty="0">
                <a:solidFill>
                  <a:schemeClr val="accent6">
                    <a:lumMod val="50000"/>
                  </a:schemeClr>
                </a:solidFill>
                <a:latin typeface="楷体" panose="02010609060101010101" pitchFamily="49" charset="-122"/>
                <a:ea typeface="楷体" panose="02010609060101010101" pitchFamily="49" charset="-122"/>
              </a:rPr>
              <a:t>机</a:t>
            </a:r>
            <a:r>
              <a:rPr lang="zh-CN" altLang="en-US" sz="2000" b="1" kern="100" dirty="0">
                <a:solidFill>
                  <a:schemeClr val="accent6">
                    <a:lumMod val="50000"/>
                  </a:schemeClr>
                </a:solidFill>
                <a:latin typeface="楷体" panose="02010609060101010101" pitchFamily="49" charset="-122"/>
                <a:ea typeface="楷体" panose="02010609060101010101" pitchFamily="49" charset="-122"/>
              </a:rPr>
              <a:t>身核心两侧装</a:t>
            </a:r>
            <a:endParaRPr lang="zh-CN" altLang="en-US" sz="2000" b="1" kern="100" dirty="0">
              <a:solidFill>
                <a:schemeClr val="accent6">
                  <a:lumMod val="50000"/>
                </a:schemeClr>
              </a:solidFill>
              <a:latin typeface="楷体" panose="02010609060101010101" pitchFamily="49" charset="-122"/>
              <a:ea typeface="楷体" panose="02010609060101010101" pitchFamily="49" charset="-122"/>
            </a:endParaRPr>
          </a:p>
          <a:p>
            <a:pPr marR="0" lvl="0" indent="355600" fontAlgn="auto">
              <a:lnSpc>
                <a:spcPct val="150000"/>
              </a:lnSpc>
              <a:spcBef>
                <a:spcPts val="0"/>
              </a:spcBef>
              <a:spcAft>
                <a:spcPts val="0"/>
              </a:spcAft>
              <a:buClrTx/>
              <a:buSzTx/>
              <a:buFontTx/>
              <a:buNone/>
              <a:defRPr/>
            </a:pPr>
            <a:r>
              <a:rPr lang="zh-CN" altLang="en-US" sz="2000" b="1" kern="100" dirty="0">
                <a:solidFill>
                  <a:schemeClr val="accent6">
                    <a:lumMod val="50000"/>
                  </a:schemeClr>
                </a:solidFill>
                <a:latin typeface="楷体" panose="02010609060101010101" pitchFamily="49" charset="-122"/>
                <a:ea typeface="楷体" panose="02010609060101010101" pitchFamily="49" charset="-122"/>
              </a:rPr>
              <a:t>有双光</a:t>
            </a:r>
            <a:r>
              <a:rPr lang="zh-CN" altLang="en-US" sz="2000" b="1" kern="100">
                <a:solidFill>
                  <a:schemeClr val="accent6">
                    <a:lumMod val="50000"/>
                  </a:schemeClr>
                </a:solidFill>
                <a:latin typeface="楷体" panose="02010609060101010101" pitchFamily="49" charset="-122"/>
                <a:ea typeface="楷体" panose="02010609060101010101" pitchFamily="49" charset="-122"/>
              </a:rPr>
              <a:t>传感器，</a:t>
            </a:r>
            <a:endParaRPr lang="zh-CN" altLang="en-US" sz="2000" b="1" kern="100">
              <a:solidFill>
                <a:schemeClr val="accent6">
                  <a:lumMod val="50000"/>
                </a:schemeClr>
              </a:solidFill>
              <a:latin typeface="楷体" panose="02010609060101010101" pitchFamily="49" charset="-122"/>
              <a:ea typeface="楷体" panose="02010609060101010101" pitchFamily="49" charset="-122"/>
            </a:endParaRPr>
          </a:p>
          <a:p>
            <a:pPr marR="0" lvl="0" indent="355600" fontAlgn="auto">
              <a:lnSpc>
                <a:spcPct val="150000"/>
              </a:lnSpc>
              <a:spcBef>
                <a:spcPts val="0"/>
              </a:spcBef>
              <a:spcAft>
                <a:spcPts val="0"/>
              </a:spcAft>
              <a:buClrTx/>
              <a:buSzTx/>
              <a:buFontTx/>
              <a:buNone/>
              <a:defRPr/>
            </a:pPr>
            <a:r>
              <a:rPr lang="zh-CN" altLang="en-US" sz="2000" b="1" kern="100">
                <a:solidFill>
                  <a:schemeClr val="accent6">
                    <a:lumMod val="50000"/>
                  </a:schemeClr>
                </a:solidFill>
                <a:latin typeface="楷体" panose="02010609060101010101" pitchFamily="49" charset="-122"/>
                <a:ea typeface="楷体" panose="02010609060101010101" pitchFamily="49" charset="-122"/>
              </a:rPr>
              <a:t>可敏感地进行</a:t>
            </a:r>
            <a:endParaRPr lang="zh-CN" altLang="en-US" sz="2000" b="1" kern="100">
              <a:solidFill>
                <a:schemeClr val="accent6">
                  <a:lumMod val="50000"/>
                </a:schemeClr>
              </a:solidFill>
              <a:latin typeface="楷体" panose="02010609060101010101" pitchFamily="49" charset="-122"/>
              <a:ea typeface="楷体" panose="02010609060101010101" pitchFamily="49" charset="-122"/>
            </a:endParaRPr>
          </a:p>
          <a:p>
            <a:pPr marR="0" lvl="0" indent="355600" fontAlgn="auto">
              <a:lnSpc>
                <a:spcPct val="150000"/>
              </a:lnSpc>
              <a:spcBef>
                <a:spcPts val="0"/>
              </a:spcBef>
              <a:spcAft>
                <a:spcPts val="0"/>
              </a:spcAft>
              <a:buClrTx/>
              <a:buSzTx/>
              <a:buFontTx/>
              <a:buNone/>
              <a:defRPr/>
            </a:pPr>
            <a:r>
              <a:rPr lang="zh-CN" altLang="en-US" sz="2000" b="1" kern="100">
                <a:solidFill>
                  <a:schemeClr val="accent6">
                    <a:lumMod val="50000"/>
                  </a:schemeClr>
                </a:solidFill>
                <a:latin typeface="楷体" panose="02010609060101010101" pitchFamily="49" charset="-122"/>
                <a:ea typeface="楷体" panose="02010609060101010101" pitchFamily="49" charset="-122"/>
              </a:rPr>
              <a:t>障碍物探测和</a:t>
            </a:r>
            <a:endParaRPr lang="zh-CN" altLang="en-US" sz="2000" b="1" kern="100">
              <a:solidFill>
                <a:schemeClr val="accent6">
                  <a:lumMod val="50000"/>
                </a:schemeClr>
              </a:solidFill>
              <a:latin typeface="楷体" panose="02010609060101010101" pitchFamily="49" charset="-122"/>
              <a:ea typeface="楷体" panose="02010609060101010101" pitchFamily="49" charset="-122"/>
            </a:endParaRPr>
          </a:p>
          <a:p>
            <a:pPr marR="0" lvl="0" indent="355600" fontAlgn="auto">
              <a:lnSpc>
                <a:spcPct val="150000"/>
              </a:lnSpc>
              <a:spcBef>
                <a:spcPts val="0"/>
              </a:spcBef>
              <a:spcAft>
                <a:spcPts val="0"/>
              </a:spcAft>
              <a:buClrTx/>
              <a:buSzTx/>
              <a:buFontTx/>
              <a:buNone/>
              <a:defRPr/>
            </a:pPr>
            <a:r>
              <a:rPr lang="zh-CN" altLang="en-US" sz="2000" b="1" kern="100">
                <a:solidFill>
                  <a:schemeClr val="accent6">
                    <a:lumMod val="50000"/>
                  </a:schemeClr>
                </a:solidFill>
                <a:latin typeface="楷体" panose="02010609060101010101" pitchFamily="49" charset="-122"/>
                <a:ea typeface="楷体" panose="02010609060101010101" pitchFamily="49" charset="-122"/>
              </a:rPr>
              <a:t>距离测量。</a:t>
            </a:r>
            <a:endParaRPr lang="zh-CN" altLang="zh-CN" sz="2000" b="1" kern="100" dirty="0">
              <a:solidFill>
                <a:schemeClr val="accent6">
                  <a:lumMod val="50000"/>
                </a:schemeClr>
              </a:solidFill>
              <a:latin typeface="楷体" panose="02010609060101010101" pitchFamily="49" charset="-122"/>
              <a:ea typeface="楷体" panose="02010609060101010101" pitchFamily="49" charset="-122"/>
            </a:endParaRPr>
          </a:p>
        </p:txBody>
      </p:sp>
      <p:pic>
        <p:nvPicPr>
          <p:cNvPr id="21" name="图片 2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28118" y="2500974"/>
            <a:ext cx="3312160" cy="1861186"/>
          </a:xfrm>
          <a:prstGeom prst="roundRect">
            <a:avLst>
              <a:gd name="adj" fmla="val 16667"/>
            </a:avLst>
          </a:prstGeom>
          <a:ln>
            <a:noFill/>
          </a:ln>
          <a:effectLst>
            <a:outerShdw blurRad="76200" dist="38100" dir="7800000" algn="tl" rotWithShape="0">
              <a:srgbClr val="000000">
                <a:alpha val="40000"/>
              </a:srgbClr>
            </a:outerShdw>
            <a:reflection blurRad="6350" stA="52000" endA="300" endPos="35000" dir="5400000" sy="-100000" algn="bl" rotWithShape="0"/>
          </a:effectLst>
          <a:scene3d>
            <a:camera prst="orthographicFront"/>
            <a:lightRig rig="contrasting" dir="t">
              <a:rot lat="0" lon="0" rev="4200000"/>
            </a:lightRig>
          </a:scene3d>
          <a:sp3d prstMaterial="plastic">
            <a:bevelT w="381000" h="114300" prst="relaxedInset"/>
            <a:contourClr>
              <a:srgbClr val="969696"/>
            </a:contourClr>
          </a:sp3d>
        </p:spPr>
      </p:pic>
      <p:sp>
        <p:nvSpPr>
          <p:cNvPr id="27" name="文本框 26"/>
          <p:cNvSpPr txBox="1"/>
          <p:nvPr/>
        </p:nvSpPr>
        <p:spPr>
          <a:xfrm>
            <a:off x="10056712" y="2210272"/>
            <a:ext cx="2151860" cy="521970"/>
          </a:xfrm>
          <a:prstGeom prst="rect">
            <a:avLst/>
          </a:prstGeom>
          <a:noFill/>
        </p:spPr>
        <p:txBody>
          <a:bodyPr wrap="square">
            <a:spAutoFit/>
          </a:bodyPr>
          <a:lstStyle/>
          <a:p>
            <a:pPr marL="0" marR="0" lvl="0" algn="l" defTabSz="914400" rtl="0" eaLnBrk="1" fontAlgn="auto" latinLnBrk="0" hangingPunct="1">
              <a:lnSpc>
                <a:spcPct val="100000"/>
              </a:lnSpc>
              <a:spcBef>
                <a:spcPts val="0"/>
              </a:spcBef>
              <a:spcAft>
                <a:spcPts val="0"/>
              </a:spcAft>
              <a:buClrTx/>
              <a:buSzTx/>
              <a:buFontTx/>
              <a:buNone/>
              <a:defRPr/>
            </a:pPr>
            <a:r>
              <a:rPr kumimoji="0" lang="zh-CN" altLang="zh-CN" sz="2800" b="1" i="0" u="none" strike="noStrike" kern="100" cap="none" spc="0" normalizeH="0" baseline="0" noProof="0">
                <a:ln>
                  <a:noFill/>
                </a:ln>
                <a:solidFill>
                  <a:srgbClr val="78BDC4"/>
                </a:solidFill>
                <a:effectLst/>
                <a:uLnTx/>
                <a:uFillTx/>
                <a:latin typeface="华文行楷" panose="02010800040101010101" charset="-122"/>
                <a:ea typeface="华文行楷" panose="02010800040101010101" charset="-122"/>
                <a:sym typeface="+mn-lt"/>
              </a:rPr>
              <a:t>双光传感器</a:t>
            </a:r>
            <a:endParaRPr kumimoji="0" lang="zh-CN" altLang="zh-CN" sz="2800" b="1" i="0" u="none" strike="noStrike" kern="100" cap="none" spc="0" normalizeH="0" baseline="0" noProof="0">
              <a:ln>
                <a:noFill/>
              </a:ln>
              <a:solidFill>
                <a:srgbClr val="78BDC4"/>
              </a:solidFill>
              <a:effectLst/>
              <a:uLnTx/>
              <a:uFillTx/>
              <a:latin typeface="华文行楷" panose="02010800040101010101" charset="-122"/>
              <a:ea typeface="华文行楷" panose="02010800040101010101" charset="-122"/>
            </a:endParaRPr>
          </a:p>
        </p:txBody>
      </p:sp>
      <p:sp>
        <p:nvSpPr>
          <p:cNvPr id="29" name="文本框 28"/>
          <p:cNvSpPr txBox="1"/>
          <p:nvPr/>
        </p:nvSpPr>
        <p:spPr>
          <a:xfrm>
            <a:off x="301726" y="4290831"/>
            <a:ext cx="2760345" cy="1866858"/>
          </a:xfrm>
          <a:prstGeom prst="rect">
            <a:avLst/>
          </a:prstGeom>
          <a:noFill/>
        </p:spPr>
        <p:txBody>
          <a:bodyPr wrap="square">
            <a:spAutoFit/>
          </a:bodyPr>
          <a:lstStyle/>
          <a:p>
            <a:pPr lvl="0" indent="355600">
              <a:lnSpc>
                <a:spcPct val="150000"/>
              </a:lnSpc>
              <a:defRPr/>
            </a:pPr>
            <a:r>
              <a:rPr lang="zh-CN" altLang="en-US" sz="2000" b="1" kern="100">
                <a:solidFill>
                  <a:schemeClr val="accent6">
                    <a:lumMod val="50000"/>
                  </a:schemeClr>
                </a:solidFill>
                <a:latin typeface="楷体" panose="02010609060101010101" pitchFamily="49" charset="-122"/>
                <a:ea typeface="楷体" panose="02010609060101010101" pitchFamily="49" charset="-122"/>
              </a:rPr>
              <a:t>无刷电机效率高寿命长有良好的调速性能，行星减速组传动效率高，震动小。</a:t>
            </a:r>
            <a:endParaRPr lang="zh-CN" altLang="en-US" sz="2000" b="1" kern="100" dirty="0">
              <a:solidFill>
                <a:schemeClr val="accent6">
                  <a:lumMod val="50000"/>
                </a:schemeClr>
              </a:solidFill>
              <a:latin typeface="楷体" panose="02010609060101010101" pitchFamily="49" charset="-122"/>
              <a:ea typeface="楷体" panose="02010609060101010101" pitchFamily="49" charset="-122"/>
            </a:endParaRPr>
          </a:p>
        </p:txBody>
      </p:sp>
      <p:pic>
        <p:nvPicPr>
          <p:cNvPr id="10" name="图片 9"/>
          <p:cNvPicPr>
            <a:picLocks noChangeAspect="1"/>
          </p:cNvPicPr>
          <p:nvPr/>
        </p:nvPicPr>
        <p:blipFill>
          <a:blip r:embed="rId3"/>
          <a:stretch>
            <a:fillRect/>
          </a:stretch>
        </p:blipFill>
        <p:spPr>
          <a:xfrm>
            <a:off x="3278505" y="4090670"/>
            <a:ext cx="3277870" cy="1861185"/>
          </a:xfrm>
          <a:prstGeom prst="roundRect">
            <a:avLst>
              <a:gd name="adj" fmla="val 16667"/>
            </a:avLst>
          </a:prstGeom>
          <a:ln>
            <a:noFill/>
          </a:ln>
          <a:effectLst>
            <a:outerShdw blurRad="76200" dist="38100" dir="7800000" algn="tl" rotWithShape="0">
              <a:srgbClr val="000000">
                <a:alpha val="40000"/>
              </a:srgbClr>
            </a:outerShdw>
            <a:reflection blurRad="6350" stA="52000" endA="300" endPos="35000" dir="5400000" sy="-100000" algn="bl" rotWithShape="0"/>
          </a:effectLst>
          <a:scene3d>
            <a:camera prst="orthographicFront"/>
            <a:lightRig rig="contrasting" dir="t">
              <a:rot lat="0" lon="0" rev="4200000"/>
            </a:lightRig>
          </a:scene3d>
          <a:sp3d prstMaterial="plastic">
            <a:bevelT w="381000" h="114300" prst="relaxedInset"/>
            <a:contourClr>
              <a:srgbClr val="969696"/>
            </a:contourClr>
          </a:sp3d>
        </p:spPr>
      </p:pic>
      <p:sp>
        <p:nvSpPr>
          <p:cNvPr id="35" name="文本框 34"/>
          <p:cNvSpPr txBox="1"/>
          <p:nvPr/>
        </p:nvSpPr>
        <p:spPr>
          <a:xfrm>
            <a:off x="690839" y="3766379"/>
            <a:ext cx="2073342" cy="521970"/>
          </a:xfrm>
          <a:prstGeom prst="rect">
            <a:avLst/>
          </a:prstGeom>
          <a:noFill/>
        </p:spPr>
        <p:txBody>
          <a:bodyPr wrap="square">
            <a:spAutoFit/>
          </a:bodyPr>
          <a:lstStyle/>
          <a:p>
            <a:pPr algn="l">
              <a:spcBef>
                <a:spcPts val="0"/>
              </a:spcBef>
              <a:spcAft>
                <a:spcPts val="0"/>
              </a:spcAft>
              <a:buClrTx/>
              <a:buSzTx/>
              <a:buFontTx/>
              <a:defRPr/>
            </a:pPr>
            <a:r>
              <a:rPr lang="zh-CN" altLang="zh-CN" sz="2800" b="1" kern="100" noProof="0">
                <a:ln>
                  <a:noFill/>
                </a:ln>
                <a:solidFill>
                  <a:srgbClr val="78BDC4"/>
                </a:solidFill>
                <a:effectLst/>
                <a:uLnTx/>
                <a:uFillTx/>
                <a:latin typeface="华文行楷" panose="02010800040101010101" charset="-122"/>
                <a:ea typeface="华文行楷" panose="02010800040101010101" charset="-122"/>
              </a:rPr>
              <a:t>无刷电机组</a:t>
            </a:r>
            <a:endParaRPr lang="zh-CN" altLang="zh-CN" sz="2800" b="1" kern="100" noProof="0">
              <a:ln>
                <a:noFill/>
              </a:ln>
              <a:solidFill>
                <a:srgbClr val="78BDC4"/>
              </a:solidFill>
              <a:effectLst/>
              <a:uLnTx/>
              <a:uFillTx/>
              <a:latin typeface="华文行楷" panose="02010800040101010101" charset="-122"/>
              <a:ea typeface="华文行楷" panose="02010800040101010101" charset="-122"/>
            </a:endParaRPr>
          </a:p>
        </p:txBody>
      </p:sp>
      <p:sp>
        <p:nvSpPr>
          <p:cNvPr id="4" name="椭圆 3"/>
          <p:cNvSpPr/>
          <p:nvPr>
            <p:custDataLst>
              <p:tags r:id="rId4"/>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5" name="文本框 4"/>
          <p:cNvSpPr txBox="1"/>
          <p:nvPr>
            <p:custDataLst>
              <p:tags r:id="rId5"/>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3600" b="1">
                <a:ln w="28575">
                  <a:noFill/>
                </a:ln>
                <a:solidFill>
                  <a:prstClr val="white"/>
                </a:solidFill>
                <a:latin typeface="思源黑体 CN Normal"/>
                <a:ea typeface="微软雅黑" panose="020B0503020204020204" pitchFamily="34" charset="-122"/>
              </a:rPr>
              <a:t>8</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6" name="文本框 5"/>
          <p:cNvSpPr txBox="1"/>
          <p:nvPr>
            <p:custDataLst>
              <p:tags r:id="rId6"/>
            </p:custDataLst>
          </p:nvPr>
        </p:nvSpPr>
        <p:spPr>
          <a:xfrm>
            <a:off x="1430020" y="153670"/>
            <a:ext cx="3197225" cy="847733"/>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rPr>
              <a:t>优势介绍</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pic>
        <p:nvPicPr>
          <p:cNvPr id="7" name="图片 6" descr="图片1"/>
          <p:cNvPicPr>
            <a:picLocks noChangeAspect="1"/>
          </p:cNvPicPr>
          <p:nvPr/>
        </p:nvPicPr>
        <p:blipFill>
          <a:blip r:embed="rId7"/>
          <a:stretch>
            <a:fillRect/>
          </a:stretch>
        </p:blipFill>
        <p:spPr>
          <a:xfrm>
            <a:off x="10525342" y="100348"/>
            <a:ext cx="1666240" cy="1217930"/>
          </a:xfrm>
          <a:prstGeom prst="rect">
            <a:avLst/>
          </a:prstGeom>
          <a:noFill/>
          <a:ln w="9525">
            <a:noFill/>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2" name="标注: 右箭头 31"/>
          <p:cNvSpPr/>
          <p:nvPr/>
        </p:nvSpPr>
        <p:spPr>
          <a:xfrm rot="11866020">
            <a:off x="8474735" y="4371723"/>
            <a:ext cx="2739434" cy="1494991"/>
          </a:xfrm>
          <a:prstGeom prst="rightArrowCallout">
            <a:avLst>
              <a:gd name="adj1" fmla="val 100000"/>
              <a:gd name="adj2" fmla="val 50000"/>
              <a:gd name="adj3" fmla="val 47824"/>
              <a:gd name="adj4" fmla="val 63151"/>
            </a:avLst>
          </a:prstGeom>
          <a:solidFill>
            <a:srgbClr val="78BD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标注: 右箭头 30"/>
          <p:cNvSpPr/>
          <p:nvPr/>
        </p:nvSpPr>
        <p:spPr>
          <a:xfrm rot="20465362">
            <a:off x="519143" y="4446205"/>
            <a:ext cx="2739434" cy="1494991"/>
          </a:xfrm>
          <a:prstGeom prst="rightArrowCallout">
            <a:avLst>
              <a:gd name="adj1" fmla="val 100000"/>
              <a:gd name="adj2" fmla="val 50000"/>
              <a:gd name="adj3" fmla="val 47824"/>
              <a:gd name="adj4" fmla="val 63151"/>
            </a:avLst>
          </a:prstGeom>
          <a:solidFill>
            <a:srgbClr val="78BD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标注: 右箭头 29"/>
          <p:cNvSpPr/>
          <p:nvPr/>
        </p:nvSpPr>
        <p:spPr>
          <a:xfrm rot="1055261">
            <a:off x="682552" y="1850092"/>
            <a:ext cx="2739434" cy="1494991"/>
          </a:xfrm>
          <a:prstGeom prst="rightArrowCallout">
            <a:avLst>
              <a:gd name="adj1" fmla="val 100000"/>
              <a:gd name="adj2" fmla="val 50000"/>
              <a:gd name="adj3" fmla="val 47824"/>
              <a:gd name="adj4" fmla="val 63151"/>
            </a:avLst>
          </a:prstGeom>
          <a:solidFill>
            <a:srgbClr val="78BD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标注: 右箭头 22"/>
          <p:cNvSpPr/>
          <p:nvPr/>
        </p:nvSpPr>
        <p:spPr>
          <a:xfrm rot="9717958">
            <a:off x="8449362" y="1778264"/>
            <a:ext cx="2739434" cy="1494991"/>
          </a:xfrm>
          <a:prstGeom prst="rightArrowCallout">
            <a:avLst>
              <a:gd name="adj1" fmla="val 100000"/>
              <a:gd name="adj2" fmla="val 50000"/>
              <a:gd name="adj3" fmla="val 47824"/>
              <a:gd name="adj4" fmla="val 63151"/>
            </a:avLst>
          </a:prstGeom>
          <a:solidFill>
            <a:srgbClr val="78BD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椭圆 2"/>
          <p:cNvSpPr/>
          <p:nvPr>
            <p:custDataLst>
              <p:tags r:id="rId1"/>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文本框 7"/>
          <p:cNvSpPr txBox="1"/>
          <p:nvPr>
            <p:custDataLst>
              <p:tags r:id="rId2"/>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a:ln w="28575">
                  <a:noFill/>
                </a:ln>
                <a:solidFill>
                  <a:prstClr val="white"/>
                </a:solidFill>
                <a:effectLst/>
                <a:uLnTx/>
                <a:uFillTx/>
                <a:latin typeface="思源黑体 CN Normal"/>
                <a:ea typeface="微软雅黑" panose="020B0503020204020204" pitchFamily="34" charset="-122"/>
                <a:cs typeface="+mn-cs"/>
              </a:rPr>
              <a:t>9</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9" name="文本框 8"/>
          <p:cNvSpPr txBox="1"/>
          <p:nvPr>
            <p:custDataLst>
              <p:tags r:id="rId3"/>
            </p:custDataLst>
          </p:nvPr>
        </p:nvSpPr>
        <p:spPr>
          <a:xfrm>
            <a:off x="1430020" y="153670"/>
            <a:ext cx="5170036" cy="970915"/>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rPr>
              <a:t>功能介绍</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pic>
        <p:nvPicPr>
          <p:cNvPr id="14" name="图片 13"/>
          <p:cNvPicPr>
            <a:picLocks noChangeAspect="1"/>
          </p:cNvPicPr>
          <p:nvPr/>
        </p:nvPicPr>
        <p:blipFill>
          <a:blip r:embed="rId4"/>
          <a:stretch>
            <a:fillRect/>
          </a:stretch>
        </p:blipFill>
        <p:spPr>
          <a:xfrm>
            <a:off x="3854543" y="2447226"/>
            <a:ext cx="4044674" cy="2586912"/>
          </a:xfrm>
          <a:prstGeom prst="rect">
            <a:avLst/>
          </a:prstGeom>
          <a:ln>
            <a:noFill/>
          </a:ln>
          <a:effectLst>
            <a:outerShdw blurRad="292100" dist="139700" dir="2700000" algn="tl" rotWithShape="0">
              <a:srgbClr val="333333">
                <a:alpha val="65000"/>
              </a:srgbClr>
            </a:outerShdw>
          </a:effectLst>
        </p:spPr>
      </p:pic>
      <p:grpSp>
        <p:nvGrpSpPr>
          <p:cNvPr id="15" name="GroupShape2"/>
          <p:cNvGrpSpPr/>
          <p:nvPr/>
        </p:nvGrpSpPr>
        <p:grpSpPr>
          <a:xfrm>
            <a:off x="543129" y="1300523"/>
            <a:ext cx="4936490" cy="113030"/>
            <a:chOff x="1117600" y="2692400"/>
            <a:chExt cx="6146800" cy="63500"/>
          </a:xfrm>
        </p:grpSpPr>
        <p:sp>
          <p:nvSpPr>
            <p:cNvPr id="16"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pic>
        <p:nvPicPr>
          <p:cNvPr id="18" name="图片 17" descr="图片1"/>
          <p:cNvPicPr>
            <a:picLocks noChangeAspect="1"/>
          </p:cNvPicPr>
          <p:nvPr/>
        </p:nvPicPr>
        <p:blipFill>
          <a:blip r:embed="rId5"/>
          <a:stretch>
            <a:fillRect/>
          </a:stretch>
        </p:blipFill>
        <p:spPr>
          <a:xfrm>
            <a:off x="10525342" y="100348"/>
            <a:ext cx="1666240" cy="1217930"/>
          </a:xfrm>
          <a:prstGeom prst="rect">
            <a:avLst/>
          </a:prstGeom>
          <a:noFill/>
          <a:ln w="9525">
            <a:noFill/>
          </a:ln>
        </p:spPr>
      </p:pic>
      <p:sp>
        <p:nvSpPr>
          <p:cNvPr id="19" name="文本框 18"/>
          <p:cNvSpPr txBox="1"/>
          <p:nvPr/>
        </p:nvSpPr>
        <p:spPr>
          <a:xfrm rot="1169247">
            <a:off x="947438" y="1920208"/>
            <a:ext cx="2074451" cy="1323439"/>
          </a:xfrm>
          <a:prstGeom prst="rect">
            <a:avLst/>
          </a:prstGeom>
          <a:noFill/>
        </p:spPr>
        <p:txBody>
          <a:bodyPr wrap="square">
            <a:spAutoFit/>
          </a:bodyPr>
          <a:lstStyle/>
          <a:p>
            <a:r>
              <a:rPr lang="zh-CN" altLang="en-US" sz="2000" kern="100" dirty="0">
                <a:effectLst/>
                <a:latin typeface="楷体" panose="02010609060101010101" pitchFamily="49" charset="-122"/>
                <a:ea typeface="楷体" panose="02010609060101010101" pitchFamily="49" charset="-122"/>
              </a:rPr>
              <a:t>双光传感器，</a:t>
            </a:r>
            <a:endParaRPr lang="zh-CN" altLang="en-US" sz="2000" kern="100" dirty="0">
              <a:effectLst/>
              <a:latin typeface="楷体" panose="02010609060101010101" pitchFamily="49" charset="-122"/>
              <a:ea typeface="楷体" panose="02010609060101010101" pitchFamily="49" charset="-122"/>
            </a:endParaRPr>
          </a:p>
          <a:p>
            <a:r>
              <a:rPr lang="zh-CN" altLang="en-US" sz="2000" kern="100" dirty="0">
                <a:effectLst/>
                <a:latin typeface="楷体" panose="02010609060101010101" pitchFamily="49" charset="-122"/>
                <a:ea typeface="楷体" panose="02010609060101010101" pitchFamily="49" charset="-122"/>
              </a:rPr>
              <a:t>可敏感地进行</a:t>
            </a:r>
            <a:endParaRPr lang="zh-CN" altLang="en-US" sz="2000" kern="100" dirty="0">
              <a:effectLst/>
              <a:latin typeface="楷体" panose="02010609060101010101" pitchFamily="49" charset="-122"/>
              <a:ea typeface="楷体" panose="02010609060101010101" pitchFamily="49" charset="-122"/>
            </a:endParaRPr>
          </a:p>
          <a:p>
            <a:r>
              <a:rPr lang="zh-CN" altLang="en-US" sz="2000" b="1" kern="100" dirty="0">
                <a:solidFill>
                  <a:srgbClr val="FF0000"/>
                </a:solidFill>
                <a:effectLst/>
                <a:latin typeface="楷体" panose="02010609060101010101" pitchFamily="49" charset="-122"/>
                <a:ea typeface="楷体" panose="02010609060101010101" pitchFamily="49" charset="-122"/>
              </a:rPr>
              <a:t>障碍物探测</a:t>
            </a:r>
            <a:r>
              <a:rPr lang="zh-CN" altLang="en-US" sz="2000" kern="100" dirty="0">
                <a:effectLst/>
                <a:latin typeface="楷体" panose="02010609060101010101" pitchFamily="49" charset="-122"/>
                <a:ea typeface="楷体" panose="02010609060101010101" pitchFamily="49" charset="-122"/>
              </a:rPr>
              <a:t>和</a:t>
            </a:r>
            <a:endParaRPr lang="zh-CN" altLang="en-US" sz="2000" kern="100" dirty="0">
              <a:effectLst/>
              <a:latin typeface="楷体" panose="02010609060101010101" pitchFamily="49" charset="-122"/>
              <a:ea typeface="楷体" panose="02010609060101010101" pitchFamily="49" charset="-122"/>
            </a:endParaRPr>
          </a:p>
          <a:p>
            <a:r>
              <a:rPr lang="zh-CN" altLang="en-US" sz="2000" kern="100" dirty="0">
                <a:effectLst/>
                <a:latin typeface="楷体" panose="02010609060101010101" pitchFamily="49" charset="-122"/>
                <a:ea typeface="楷体" panose="02010609060101010101" pitchFamily="49" charset="-122"/>
              </a:rPr>
              <a:t>距离测量</a:t>
            </a:r>
            <a:endParaRPr lang="zh-CN" altLang="en-US" sz="2000" dirty="0"/>
          </a:p>
        </p:txBody>
      </p:sp>
      <p:sp>
        <p:nvSpPr>
          <p:cNvPr id="20" name="文本框 19"/>
          <p:cNvSpPr txBox="1"/>
          <p:nvPr/>
        </p:nvSpPr>
        <p:spPr>
          <a:xfrm rot="20455376">
            <a:off x="8777500" y="1861187"/>
            <a:ext cx="2706776" cy="1015663"/>
          </a:xfrm>
          <a:prstGeom prst="rect">
            <a:avLst/>
          </a:prstGeom>
          <a:noFill/>
        </p:spPr>
        <p:txBody>
          <a:bodyPr wrap="square">
            <a:spAutoFit/>
          </a:bodyPr>
          <a:lstStyle/>
          <a:p>
            <a:r>
              <a:rPr lang="zh-CN" altLang="en-US" sz="2000" b="1" kern="100">
                <a:solidFill>
                  <a:srgbClr val="FF0000"/>
                </a:solidFill>
                <a:latin typeface="楷体" panose="02010609060101010101" pitchFamily="49" charset="-122"/>
                <a:ea typeface="楷体" panose="02010609060101010101" pitchFamily="49" charset="-122"/>
              </a:rPr>
              <a:t>噪音小，</a:t>
            </a:r>
            <a:r>
              <a:rPr lang="zh-CN" altLang="zh-CN" sz="2000" kern="100">
                <a:effectLst/>
                <a:latin typeface="楷体" panose="02010609060101010101" pitchFamily="49" charset="-122"/>
                <a:ea typeface="楷体" panose="02010609060101010101" pitchFamily="49" charset="-122"/>
              </a:rPr>
              <a:t>可以灵活的进行</a:t>
            </a:r>
            <a:r>
              <a:rPr lang="zh-CN" altLang="en-US" sz="2000" kern="100">
                <a:effectLst/>
                <a:latin typeface="楷体" panose="02010609060101010101" pitchFamily="49" charset="-122"/>
                <a:ea typeface="楷体" panose="02010609060101010101" pitchFamily="49" charset="-122"/>
              </a:rPr>
              <a:t>隐蔽性</a:t>
            </a:r>
            <a:r>
              <a:rPr lang="zh-CN" altLang="zh-CN" sz="2000" kern="100">
                <a:effectLst/>
                <a:latin typeface="楷体" panose="02010609060101010101" pitchFamily="49" charset="-122"/>
                <a:ea typeface="楷体" panose="02010609060101010101" pitchFamily="49" charset="-122"/>
              </a:rPr>
              <a:t>任务，具有</a:t>
            </a:r>
            <a:r>
              <a:rPr lang="zh-CN" altLang="zh-CN" sz="2000" b="1" kern="100">
                <a:solidFill>
                  <a:srgbClr val="FF0000"/>
                </a:solidFill>
                <a:effectLst/>
                <a:latin typeface="楷体" panose="02010609060101010101" pitchFamily="49" charset="-122"/>
                <a:ea typeface="楷体" panose="02010609060101010101" pitchFamily="49" charset="-122"/>
              </a:rPr>
              <a:t>较好的隐身性</a:t>
            </a:r>
            <a:endParaRPr lang="zh-CN" altLang="en-US" sz="2000"/>
          </a:p>
        </p:txBody>
      </p:sp>
      <p:sp>
        <p:nvSpPr>
          <p:cNvPr id="21" name="文本框 20"/>
          <p:cNvSpPr txBox="1"/>
          <p:nvPr/>
        </p:nvSpPr>
        <p:spPr>
          <a:xfrm rot="20432659">
            <a:off x="682040" y="4698938"/>
            <a:ext cx="2088334" cy="1015663"/>
          </a:xfrm>
          <a:prstGeom prst="rect">
            <a:avLst/>
          </a:prstGeom>
          <a:noFill/>
        </p:spPr>
        <p:txBody>
          <a:bodyPr wrap="square">
            <a:spAutoFit/>
          </a:bodyPr>
          <a:lstStyle/>
          <a:p>
            <a:r>
              <a:rPr lang="zh-CN" altLang="zh-CN" sz="2000" kern="100">
                <a:effectLst/>
                <a:latin typeface="楷体" panose="02010609060101010101" pitchFamily="49" charset="-122"/>
                <a:ea typeface="楷体" panose="02010609060101010101" pitchFamily="49" charset="-122"/>
              </a:rPr>
              <a:t>载荷平台搭载的摄像机使其能传回</a:t>
            </a:r>
            <a:r>
              <a:rPr lang="zh-CN" altLang="zh-CN" sz="2000" b="1" kern="100">
                <a:solidFill>
                  <a:srgbClr val="FF0000"/>
                </a:solidFill>
                <a:effectLst/>
                <a:latin typeface="楷体" panose="02010609060101010101" pitchFamily="49" charset="-122"/>
                <a:ea typeface="楷体" panose="02010609060101010101" pitchFamily="49" charset="-122"/>
              </a:rPr>
              <a:t>高质量画面</a:t>
            </a:r>
            <a:endParaRPr lang="zh-CN" altLang="en-US" sz="2000"/>
          </a:p>
        </p:txBody>
      </p:sp>
      <p:sp>
        <p:nvSpPr>
          <p:cNvPr id="22" name="文本框 21"/>
          <p:cNvSpPr txBox="1"/>
          <p:nvPr/>
        </p:nvSpPr>
        <p:spPr>
          <a:xfrm rot="1135065">
            <a:off x="8864653" y="4674536"/>
            <a:ext cx="2232246" cy="1015663"/>
          </a:xfrm>
          <a:prstGeom prst="rect">
            <a:avLst/>
          </a:prstGeom>
          <a:noFill/>
        </p:spPr>
        <p:txBody>
          <a:bodyPr wrap="square">
            <a:spAutoFit/>
          </a:bodyPr>
          <a:lstStyle/>
          <a:p>
            <a:r>
              <a:rPr lang="zh-CN" altLang="zh-CN" sz="2000" b="1" kern="100">
                <a:solidFill>
                  <a:srgbClr val="FF0000"/>
                </a:solidFill>
                <a:effectLst/>
                <a:latin typeface="楷体" panose="02010609060101010101" pitchFamily="49" charset="-122"/>
                <a:ea typeface="楷体" panose="02010609060101010101" pitchFamily="49" charset="-122"/>
              </a:rPr>
              <a:t>可更换的模块化载荷</a:t>
            </a:r>
            <a:r>
              <a:rPr lang="zh-CN" altLang="zh-CN" sz="2000" kern="100">
                <a:effectLst/>
                <a:latin typeface="楷体" panose="02010609060101010101" pitchFamily="49" charset="-122"/>
                <a:ea typeface="楷体" panose="02010609060101010101" pitchFamily="49" charset="-122"/>
              </a:rPr>
              <a:t>能使它完成各类对应任务</a:t>
            </a:r>
            <a:r>
              <a:rPr lang="zh-CN" altLang="en-US" sz="2000" kern="100">
                <a:effectLst/>
                <a:latin typeface="楷体" panose="02010609060101010101" pitchFamily="49" charset="-122"/>
                <a:ea typeface="楷体" panose="02010609060101010101" pitchFamily="49" charset="-122"/>
              </a:rPr>
              <a:t>。</a:t>
            </a:r>
            <a:endParaRPr lang="zh-CN" altLang="en-US" sz="2000"/>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nvGrpSpPr>
          <p:cNvPr id="15" name="GroupShape2"/>
          <p:cNvGrpSpPr/>
          <p:nvPr/>
        </p:nvGrpSpPr>
        <p:grpSpPr>
          <a:xfrm>
            <a:off x="551917" y="1677837"/>
            <a:ext cx="4936490" cy="113030"/>
            <a:chOff x="1117600" y="2692400"/>
            <a:chExt cx="6146800" cy="63500"/>
          </a:xfrm>
        </p:grpSpPr>
        <p:sp>
          <p:nvSpPr>
            <p:cNvPr id="16"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pic>
        <p:nvPicPr>
          <p:cNvPr id="18" name="图片 17" descr="图片1"/>
          <p:cNvPicPr>
            <a:picLocks noChangeAspect="1"/>
          </p:cNvPicPr>
          <p:nvPr/>
        </p:nvPicPr>
        <p:blipFill>
          <a:blip r:embed="rId1"/>
          <a:stretch>
            <a:fillRect/>
          </a:stretch>
        </p:blipFill>
        <p:spPr>
          <a:xfrm>
            <a:off x="10525342" y="100348"/>
            <a:ext cx="1666240" cy="1217930"/>
          </a:xfrm>
          <a:prstGeom prst="rect">
            <a:avLst/>
          </a:prstGeom>
          <a:noFill/>
          <a:ln w="9525">
            <a:noFill/>
          </a:ln>
        </p:spPr>
      </p:pic>
      <p:sp>
        <p:nvSpPr>
          <p:cNvPr id="4" name="矩形 3"/>
          <p:cNvSpPr/>
          <p:nvPr/>
        </p:nvSpPr>
        <p:spPr>
          <a:xfrm>
            <a:off x="591265" y="1118766"/>
            <a:ext cx="4857794" cy="584775"/>
          </a:xfrm>
          <a:prstGeom prst="rect">
            <a:avLst/>
          </a:prstGeom>
          <a:noFill/>
          <a:ln>
            <a:noFill/>
          </a:ln>
        </p:spPr>
        <p:txBody>
          <a:bodyPr wrap="square" rtlCol="0" anchor="t">
            <a:spAutoFit/>
          </a:bodyPr>
          <a:lstStyle/>
          <a:p>
            <a:pPr algn="ctr"/>
            <a:r>
              <a:rPr lang="zh-CN" altLang="en-US" sz="3200">
                <a:solidFill>
                  <a:srgbClr val="78BDC4"/>
                </a:solidFill>
                <a:latin typeface="华文行楷" panose="02010800040101010101" charset="-122"/>
                <a:ea typeface="华文行楷" panose="02010800040101010101" charset="-122"/>
              </a:rPr>
              <a:t>自然环境、野生动物拍摄</a:t>
            </a:r>
            <a:endParaRPr lang="zh-CN" altLang="en-US" sz="3200">
              <a:solidFill>
                <a:srgbClr val="78BDC4"/>
              </a:solidFill>
              <a:latin typeface="华文行楷" panose="02010800040101010101" charset="-122"/>
              <a:ea typeface="华文行楷" panose="02010800040101010101" charset="-122"/>
            </a:endParaRPr>
          </a:p>
        </p:txBody>
      </p:sp>
      <p:pic>
        <p:nvPicPr>
          <p:cNvPr id="5" name="图片 4" descr="微信图片编辑_20230707181122"/>
          <p:cNvPicPr>
            <a:picLocks noChangeAspect="1"/>
          </p:cNvPicPr>
          <p:nvPr/>
        </p:nvPicPr>
        <p:blipFill>
          <a:blip r:embed="rId2"/>
          <a:stretch>
            <a:fillRect/>
          </a:stretch>
        </p:blipFill>
        <p:spPr>
          <a:xfrm>
            <a:off x="7968208" y="4190495"/>
            <a:ext cx="3070339" cy="2436913"/>
          </a:xfrm>
          <a:prstGeom prst="rect">
            <a:avLst/>
          </a:prstGeom>
          <a:ln>
            <a:noFill/>
          </a:ln>
          <a:effectLst>
            <a:softEdge rad="112500"/>
          </a:effectLst>
        </p:spPr>
      </p:pic>
      <p:sp>
        <p:nvSpPr>
          <p:cNvPr id="7" name="矩形 6"/>
          <p:cNvSpPr/>
          <p:nvPr/>
        </p:nvSpPr>
        <p:spPr>
          <a:xfrm>
            <a:off x="388104" y="5067134"/>
            <a:ext cx="6790064" cy="1213754"/>
          </a:xfrm>
          <a:prstGeom prst="rect">
            <a:avLst/>
          </a:prstGeom>
          <a:solidFill>
            <a:srgbClr val="F5FAF6"/>
          </a:solidFill>
          <a:ln w="38100">
            <a:noFill/>
          </a:ln>
        </p:spPr>
        <p:style>
          <a:lnRef idx="2">
            <a:schemeClr val="dk1"/>
          </a:lnRef>
          <a:fillRef idx="1">
            <a:schemeClr val="lt1"/>
          </a:fillRef>
          <a:effectRef idx="0">
            <a:schemeClr val="dk1"/>
          </a:effectRef>
          <a:fontRef idx="minor">
            <a:schemeClr val="dk1"/>
          </a:fontRef>
        </p:style>
        <p:txBody>
          <a:bodyPr wrap="square" rtlCol="0" anchor="t">
            <a:noAutofit/>
          </a:bodyPr>
          <a:lstStyle/>
          <a:p>
            <a:r>
              <a:rPr lang="zh-CN" altLang="en-US" sz="2400" kern="100">
                <a:solidFill>
                  <a:schemeClr val="tx1"/>
                </a:solidFill>
                <a:latin typeface="楷体" panose="02010609060101010101" pitchFamily="49" charset="-122"/>
                <a:ea typeface="楷体" panose="02010609060101010101" pitchFamily="49" charset="-122"/>
              </a:rPr>
              <a:t>而仿生飞行器“三青” 的扑翼飞行模式可以做到相对静音的飞行，利用仿生蒙皮混入鸟群通过搭载的拍摄系统跟拍传回高清的照片和视频。</a:t>
            </a:r>
            <a:endParaRPr lang="zh-CN" altLang="en-US" sz="2400" kern="100">
              <a:solidFill>
                <a:schemeClr val="tx1"/>
              </a:solidFill>
              <a:latin typeface="楷体" panose="02010609060101010101" pitchFamily="49" charset="-122"/>
              <a:ea typeface="楷体" panose="02010609060101010101" pitchFamily="49" charset="-122"/>
            </a:endParaRPr>
          </a:p>
        </p:txBody>
      </p:sp>
      <p:sp>
        <p:nvSpPr>
          <p:cNvPr id="19" name="文本框 18"/>
          <p:cNvSpPr txBox="1"/>
          <p:nvPr/>
        </p:nvSpPr>
        <p:spPr>
          <a:xfrm>
            <a:off x="3684572" y="2685825"/>
            <a:ext cx="3607670" cy="1200329"/>
          </a:xfrm>
          <a:prstGeom prst="rect">
            <a:avLst/>
          </a:prstGeom>
          <a:noFill/>
          <a:ln w="38100">
            <a:noFill/>
          </a:ln>
        </p:spPr>
        <p:txBody>
          <a:bodyPr wrap="square">
            <a:spAutoFit/>
          </a:bodyPr>
          <a:lstStyle/>
          <a:p>
            <a:r>
              <a:rPr lang="zh-CN" altLang="en-US" sz="2400" kern="100">
                <a:solidFill>
                  <a:schemeClr val="tx1"/>
                </a:solidFill>
                <a:latin typeface="楷体" panose="02010609060101010101" pitchFamily="49" charset="-122"/>
                <a:ea typeface="楷体" panose="02010609060101010101" pitchFamily="49" charset="-122"/>
              </a:rPr>
              <a:t>传统飞行器因为</a:t>
            </a:r>
            <a:r>
              <a:rPr lang="zh-CN" altLang="en-US" sz="2400" b="1" kern="100">
                <a:solidFill>
                  <a:schemeClr val="tx1"/>
                </a:solidFill>
                <a:latin typeface="楷体" panose="02010609060101010101" pitchFamily="49" charset="-122"/>
                <a:ea typeface="楷体" panose="02010609060101010101" pitchFamily="49" charset="-122"/>
              </a:rPr>
              <a:t>噪音大</a:t>
            </a:r>
            <a:r>
              <a:rPr lang="zh-CN" altLang="en-US" sz="2400" kern="100">
                <a:solidFill>
                  <a:schemeClr val="tx1"/>
                </a:solidFill>
                <a:latin typeface="楷体" panose="02010609060101010101" pitchFamily="49" charset="-122"/>
                <a:ea typeface="楷体" panose="02010609060101010101" pitchFamily="49" charset="-122"/>
              </a:rPr>
              <a:t>的缺陷使得其难以在</a:t>
            </a:r>
            <a:r>
              <a:rPr lang="zh-CN" altLang="en-US" sz="2400" kern="100">
                <a:latin typeface="楷体" panose="02010609060101010101" pitchFamily="49" charset="-122"/>
                <a:ea typeface="楷体" panose="02010609060101010101" pitchFamily="49" charset="-122"/>
              </a:rPr>
              <a:t>动物</a:t>
            </a:r>
            <a:r>
              <a:rPr lang="zh-CN" altLang="en-US" sz="2400" kern="100">
                <a:solidFill>
                  <a:schemeClr val="tx1"/>
                </a:solidFill>
                <a:latin typeface="楷体" panose="02010609060101010101" pitchFamily="49" charset="-122"/>
                <a:ea typeface="楷体" panose="02010609060101010101" pitchFamily="49" charset="-122"/>
              </a:rPr>
              <a:t>拍摄领域发挥作用</a:t>
            </a:r>
            <a:endParaRPr lang="zh-CN" altLang="en-US" sz="2400"/>
          </a:p>
        </p:txBody>
      </p:sp>
      <p:sp>
        <p:nvSpPr>
          <p:cNvPr id="20" name="文本框 19"/>
          <p:cNvSpPr txBox="1"/>
          <p:nvPr/>
        </p:nvSpPr>
        <p:spPr>
          <a:xfrm>
            <a:off x="7791927" y="1768261"/>
            <a:ext cx="3607669" cy="1938992"/>
          </a:xfrm>
          <a:prstGeom prst="rect">
            <a:avLst/>
          </a:prstGeom>
          <a:noFill/>
          <a:ln w="57150">
            <a:solidFill>
              <a:srgbClr val="78BDC4"/>
            </a:solidFill>
          </a:ln>
        </p:spPr>
        <p:txBody>
          <a:bodyPr wrap="square">
            <a:spAutoFit/>
          </a:bodyPr>
          <a:lstStyle/>
          <a:p>
            <a:r>
              <a:rPr lang="zh-CN" altLang="en-US" sz="2800" kern="100">
                <a:solidFill>
                  <a:schemeClr val="tx1"/>
                </a:solidFill>
                <a:latin typeface="楷体" panose="02010609060101010101" pitchFamily="49" charset="-122"/>
                <a:ea typeface="楷体" panose="02010609060101010101" pitchFamily="49" charset="-122"/>
              </a:rPr>
              <a:t>与现有的摄像机拍摄相比，具有</a:t>
            </a:r>
            <a:r>
              <a:rPr lang="zh-CN" altLang="en-US" sz="3200" kern="100">
                <a:solidFill>
                  <a:srgbClr val="78BDC4"/>
                </a:solidFill>
                <a:latin typeface="楷体" panose="02010609060101010101" pitchFamily="49" charset="-122"/>
                <a:ea typeface="楷体" panose="02010609060101010101" pitchFamily="49" charset="-122"/>
              </a:rPr>
              <a:t>低成本</a:t>
            </a:r>
            <a:r>
              <a:rPr lang="zh-CN" altLang="en-US" sz="2800" kern="100">
                <a:solidFill>
                  <a:schemeClr val="tx1"/>
                </a:solidFill>
                <a:latin typeface="楷体" panose="02010609060101010101" pitchFamily="49" charset="-122"/>
                <a:ea typeface="楷体" panose="02010609060101010101" pitchFamily="49" charset="-122"/>
              </a:rPr>
              <a:t>，</a:t>
            </a:r>
            <a:r>
              <a:rPr lang="zh-CN" altLang="en-US" sz="3200" kern="100">
                <a:solidFill>
                  <a:srgbClr val="78BDC4"/>
                </a:solidFill>
                <a:latin typeface="楷体" panose="02010609060101010101" pitchFamily="49" charset="-122"/>
                <a:ea typeface="楷体" panose="02010609060101010101" pitchFamily="49" charset="-122"/>
              </a:rPr>
              <a:t>高效率</a:t>
            </a:r>
            <a:r>
              <a:rPr lang="zh-CN" altLang="en-US" sz="2800" kern="100">
                <a:solidFill>
                  <a:schemeClr val="tx1"/>
                </a:solidFill>
                <a:latin typeface="楷体" panose="02010609060101010101" pitchFamily="49" charset="-122"/>
                <a:ea typeface="楷体" panose="02010609060101010101" pitchFamily="49" charset="-122"/>
              </a:rPr>
              <a:t>，</a:t>
            </a:r>
            <a:r>
              <a:rPr lang="zh-CN" altLang="en-US" sz="3200" kern="100">
                <a:solidFill>
                  <a:srgbClr val="78BDC4"/>
                </a:solidFill>
                <a:latin typeface="楷体" panose="02010609060101010101" pitchFamily="49" charset="-122"/>
                <a:ea typeface="楷体" panose="02010609060101010101" pitchFamily="49" charset="-122"/>
              </a:rPr>
              <a:t>适应性强</a:t>
            </a:r>
            <a:r>
              <a:rPr lang="zh-CN" altLang="en-US" sz="2800" kern="100">
                <a:solidFill>
                  <a:schemeClr val="tx1"/>
                </a:solidFill>
                <a:latin typeface="楷体" panose="02010609060101010101" pitchFamily="49" charset="-122"/>
                <a:ea typeface="楷体" panose="02010609060101010101" pitchFamily="49" charset="-122"/>
              </a:rPr>
              <a:t>的优势。</a:t>
            </a:r>
            <a:endParaRPr lang="zh-CN" altLang="en-US" sz="2800"/>
          </a:p>
        </p:txBody>
      </p:sp>
      <p:sp>
        <p:nvSpPr>
          <p:cNvPr id="21" name="椭圆 20"/>
          <p:cNvSpPr/>
          <p:nvPr>
            <p:custDataLst>
              <p:tags r:id="rId3"/>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2" name="文本框 21"/>
          <p:cNvSpPr txBox="1"/>
          <p:nvPr>
            <p:custDataLst>
              <p:tags r:id="rId4"/>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a:ln w="28575">
                  <a:noFill/>
                </a:ln>
                <a:solidFill>
                  <a:prstClr val="white"/>
                </a:solidFill>
                <a:effectLst/>
                <a:uLnTx/>
                <a:uFillTx/>
                <a:latin typeface="思源黑体 CN Normal"/>
                <a:ea typeface="微软雅黑" panose="020B0503020204020204" pitchFamily="34" charset="-122"/>
                <a:cs typeface="+mn-cs"/>
              </a:rPr>
              <a:t>9</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23" name="文本框 22"/>
          <p:cNvSpPr txBox="1"/>
          <p:nvPr>
            <p:custDataLst>
              <p:tags r:id="rId5"/>
            </p:custDataLst>
          </p:nvPr>
        </p:nvSpPr>
        <p:spPr>
          <a:xfrm>
            <a:off x="1450188" y="201226"/>
            <a:ext cx="5170036" cy="847733"/>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4400" b="1" i="0" u="none" strike="noStrike" kern="1200" cap="none" spc="0" normalizeH="0" baseline="0" noProof="0">
                <a:ln>
                  <a:noFill/>
                </a:ln>
                <a:solidFill>
                  <a:srgbClr val="78BDC4"/>
                </a:solidFill>
                <a:effectLst/>
                <a:uLnTx/>
                <a:uFillTx/>
                <a:latin typeface="楷体" panose="02010609060101010101" pitchFamily="49" charset="-122"/>
                <a:ea typeface="楷体" panose="02010609060101010101" pitchFamily="49" charset="-122"/>
                <a:cs typeface="+mn-ea"/>
                <a:sym typeface="+mn-lt"/>
              </a:rPr>
              <a:t>应用前景</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pic>
        <p:nvPicPr>
          <p:cNvPr id="3" name="图片 2"/>
          <p:cNvPicPr>
            <a:picLocks noChangeAspect="1"/>
          </p:cNvPicPr>
          <p:nvPr/>
        </p:nvPicPr>
        <p:blipFill rotWithShape="1">
          <a:blip r:embed="rId6"/>
          <a:srcRect l="1" t="7029" r="-516" b="17815"/>
          <a:stretch>
            <a:fillRect/>
          </a:stretch>
        </p:blipFill>
        <p:spPr>
          <a:xfrm>
            <a:off x="574107" y="1931607"/>
            <a:ext cx="2828472" cy="2819835"/>
          </a:xfrm>
          <a:prstGeom prst="rect">
            <a:avLst/>
          </a:prstGeom>
          <a:ln>
            <a:noFill/>
          </a:ln>
          <a:effectLst>
            <a:softEdge rad="112500"/>
          </a:effectLst>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pic>
        <p:nvPicPr>
          <p:cNvPr id="4" name="图片 3" descr="234da1e93b0b4489e2a757e48ad0b9b6"/>
          <p:cNvPicPr>
            <a:picLocks noChangeAspect="1"/>
          </p:cNvPicPr>
          <p:nvPr>
            <p:custDataLst>
              <p:tags r:id="rId1"/>
            </p:custDataLst>
          </p:nvPr>
        </p:nvPicPr>
        <p:blipFill>
          <a:blip r:embed="rId2"/>
          <a:stretch>
            <a:fillRect/>
          </a:stretch>
        </p:blipFill>
        <p:spPr>
          <a:xfrm>
            <a:off x="-1" y="2154061"/>
            <a:ext cx="4074575" cy="4560198"/>
          </a:xfrm>
          <a:prstGeom prst="rect">
            <a:avLst/>
          </a:prstGeom>
          <a:ln>
            <a:noFill/>
          </a:ln>
          <a:effectLst>
            <a:softEdge rad="112500"/>
          </a:effectLst>
        </p:spPr>
      </p:pic>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椭圆 2"/>
          <p:cNvSpPr/>
          <p:nvPr>
            <p:custDataLst>
              <p:tags r:id="rId3"/>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文本框 7"/>
          <p:cNvSpPr txBox="1"/>
          <p:nvPr>
            <p:custDataLst>
              <p:tags r:id="rId4"/>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a:ln w="28575">
                  <a:noFill/>
                </a:ln>
                <a:solidFill>
                  <a:prstClr val="white"/>
                </a:solidFill>
                <a:effectLst/>
                <a:uLnTx/>
                <a:uFillTx/>
                <a:latin typeface="思源黑体 CN Normal"/>
                <a:ea typeface="微软雅黑" panose="020B0503020204020204" pitchFamily="34" charset="-122"/>
                <a:cs typeface="+mn-cs"/>
              </a:rPr>
              <a:t>9</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9" name="文本框 8"/>
          <p:cNvSpPr txBox="1"/>
          <p:nvPr>
            <p:custDataLst>
              <p:tags r:id="rId5"/>
            </p:custDataLst>
          </p:nvPr>
        </p:nvSpPr>
        <p:spPr>
          <a:xfrm>
            <a:off x="1450188" y="206114"/>
            <a:ext cx="5170036" cy="847733"/>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rPr>
              <a:t>应用前景</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grpSp>
        <p:nvGrpSpPr>
          <p:cNvPr id="15" name="GroupShape2"/>
          <p:cNvGrpSpPr/>
          <p:nvPr/>
        </p:nvGrpSpPr>
        <p:grpSpPr>
          <a:xfrm>
            <a:off x="545845" y="1784746"/>
            <a:ext cx="4936490" cy="113030"/>
            <a:chOff x="1117600" y="2692400"/>
            <a:chExt cx="6146800" cy="63500"/>
          </a:xfrm>
        </p:grpSpPr>
        <p:sp>
          <p:nvSpPr>
            <p:cNvPr id="16"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pic>
        <p:nvPicPr>
          <p:cNvPr id="18" name="图片 17" descr="图片1"/>
          <p:cNvPicPr>
            <a:picLocks noChangeAspect="1"/>
          </p:cNvPicPr>
          <p:nvPr/>
        </p:nvPicPr>
        <p:blipFill>
          <a:blip r:embed="rId6"/>
          <a:stretch>
            <a:fillRect/>
          </a:stretch>
        </p:blipFill>
        <p:spPr>
          <a:xfrm>
            <a:off x="10525342" y="100348"/>
            <a:ext cx="1666240" cy="1217930"/>
          </a:xfrm>
          <a:prstGeom prst="rect">
            <a:avLst/>
          </a:prstGeom>
          <a:noFill/>
          <a:ln w="9525">
            <a:noFill/>
          </a:ln>
        </p:spPr>
      </p:pic>
      <p:sp>
        <p:nvSpPr>
          <p:cNvPr id="2" name="矩形 1"/>
          <p:cNvSpPr/>
          <p:nvPr/>
        </p:nvSpPr>
        <p:spPr>
          <a:xfrm>
            <a:off x="1775520" y="1236506"/>
            <a:ext cx="1834768" cy="584775"/>
          </a:xfrm>
          <a:prstGeom prst="rect">
            <a:avLst/>
          </a:prstGeom>
          <a:noFill/>
          <a:ln>
            <a:noFill/>
          </a:ln>
        </p:spPr>
        <p:txBody>
          <a:bodyPr wrap="square" rtlCol="0" anchor="t">
            <a:spAutoFit/>
          </a:bodyPr>
          <a:lstStyle/>
          <a:p>
            <a:pPr algn="ctr"/>
            <a:r>
              <a:rPr lang="zh-CN" altLang="en-US" sz="3200">
                <a:solidFill>
                  <a:srgbClr val="78BDC4"/>
                </a:solidFill>
                <a:latin typeface="华文行楷" panose="02010800040101010101" charset="-122"/>
                <a:ea typeface="华文行楷" panose="02010800040101010101" charset="-122"/>
              </a:rPr>
              <a:t>地形勘探</a:t>
            </a:r>
            <a:endParaRPr lang="zh-CN" altLang="en-US" sz="3200">
              <a:solidFill>
                <a:srgbClr val="78BDC4"/>
              </a:solidFill>
              <a:latin typeface="华文行楷" panose="02010800040101010101" charset="-122"/>
              <a:ea typeface="华文行楷" panose="02010800040101010101" charset="-122"/>
            </a:endParaRPr>
          </a:p>
        </p:txBody>
      </p:sp>
      <p:sp>
        <p:nvSpPr>
          <p:cNvPr id="5" name="矩形 4"/>
          <p:cNvSpPr/>
          <p:nvPr/>
        </p:nvSpPr>
        <p:spPr>
          <a:xfrm>
            <a:off x="4340170" y="2355702"/>
            <a:ext cx="3683941" cy="1204949"/>
          </a:xfrm>
          <a:prstGeom prst="rect">
            <a:avLst/>
          </a:prstGeom>
          <a:solidFill>
            <a:srgbClr val="F5FAF6"/>
          </a:solidFill>
          <a:ln w="38100">
            <a:solidFill>
              <a:srgbClr val="78BDC4"/>
            </a:solidFill>
          </a:ln>
        </p:spPr>
        <p:style>
          <a:lnRef idx="2">
            <a:schemeClr val="dk1"/>
          </a:lnRef>
          <a:fillRef idx="1">
            <a:schemeClr val="lt1"/>
          </a:fillRef>
          <a:effectRef idx="0">
            <a:schemeClr val="dk1"/>
          </a:effectRef>
          <a:fontRef idx="minor">
            <a:schemeClr val="dk1"/>
          </a:fontRef>
        </p:style>
        <p:txBody>
          <a:bodyPr wrap="square" rtlCol="0" anchor="t">
            <a:noAutofit/>
          </a:bodyPr>
          <a:lstStyle/>
          <a:p>
            <a:pPr algn="l"/>
            <a:r>
              <a:rPr lang="zh-CN" altLang="en-US" sz="2400" kern="100">
                <a:solidFill>
                  <a:schemeClr val="tx1"/>
                </a:solidFill>
                <a:latin typeface="楷体" panose="02010609060101010101" pitchFamily="49" charset="-122"/>
                <a:ea typeface="楷体" panose="02010609060101010101" pitchFamily="49" charset="-122"/>
              </a:rPr>
              <a:t>三青仿生飞行器可以通过特殊的飞行模式以极高的效率在山谷，山脉间飞行。</a:t>
            </a:r>
            <a:endParaRPr lang="zh-CN" altLang="en-US" sz="2400" kern="100">
              <a:solidFill>
                <a:schemeClr val="tx1"/>
              </a:solidFill>
              <a:latin typeface="楷体" panose="02010609060101010101" pitchFamily="49" charset="-122"/>
              <a:ea typeface="楷体" panose="02010609060101010101" pitchFamily="49" charset="-122"/>
            </a:endParaRPr>
          </a:p>
        </p:txBody>
      </p:sp>
      <p:pic>
        <p:nvPicPr>
          <p:cNvPr id="7" name="图片 6"/>
          <p:cNvPicPr>
            <a:picLocks noChangeAspect="1"/>
          </p:cNvPicPr>
          <p:nvPr/>
        </p:nvPicPr>
        <p:blipFill>
          <a:blip r:embed="rId7"/>
          <a:stretch>
            <a:fillRect/>
          </a:stretch>
        </p:blipFill>
        <p:spPr>
          <a:xfrm>
            <a:off x="4744581" y="4221088"/>
            <a:ext cx="2071977" cy="2095793"/>
          </a:xfrm>
          <a:prstGeom prst="rect">
            <a:avLst/>
          </a:prstGeom>
          <a:ln>
            <a:noFill/>
          </a:ln>
          <a:effectLst>
            <a:softEdge rad="112500"/>
          </a:effectLst>
        </p:spPr>
      </p:pic>
      <p:pic>
        <p:nvPicPr>
          <p:cNvPr id="6" name="图片 5"/>
          <p:cNvPicPr>
            <a:picLocks noChangeAspect="1"/>
          </p:cNvPicPr>
          <p:nvPr/>
        </p:nvPicPr>
        <p:blipFill rotWithShape="1">
          <a:blip r:embed="rId8"/>
          <a:srcRect b="14967"/>
          <a:stretch>
            <a:fillRect/>
          </a:stretch>
        </p:blipFill>
        <p:spPr>
          <a:xfrm>
            <a:off x="8289708" y="1580896"/>
            <a:ext cx="3189058" cy="2798412"/>
          </a:xfrm>
          <a:prstGeom prst="rect">
            <a:avLst/>
          </a:prstGeom>
          <a:ln>
            <a:noFill/>
          </a:ln>
          <a:effectLst>
            <a:softEdge rad="112500"/>
          </a:effectLst>
        </p:spPr>
      </p:pic>
      <p:sp>
        <p:nvSpPr>
          <p:cNvPr id="19" name="文本框 18"/>
          <p:cNvSpPr txBox="1"/>
          <p:nvPr/>
        </p:nvSpPr>
        <p:spPr>
          <a:xfrm>
            <a:off x="7914144" y="4747221"/>
            <a:ext cx="3565832" cy="1569660"/>
          </a:xfrm>
          <a:prstGeom prst="rect">
            <a:avLst/>
          </a:prstGeom>
          <a:noFill/>
          <a:ln w="38100">
            <a:solidFill>
              <a:srgbClr val="78BDC4"/>
            </a:solidFill>
          </a:ln>
        </p:spPr>
        <p:txBody>
          <a:bodyPr wrap="square">
            <a:spAutoFit/>
          </a:bodyPr>
          <a:lstStyle/>
          <a:p>
            <a:r>
              <a:rPr lang="zh-CN" altLang="en-US" sz="2400" kern="100">
                <a:solidFill>
                  <a:schemeClr val="tx1"/>
                </a:solidFill>
                <a:latin typeface="楷体" panose="02010609060101010101" pitchFamily="49" charset="-122"/>
                <a:ea typeface="楷体" panose="02010609060101010101" pitchFamily="49" charset="-122"/>
              </a:rPr>
              <a:t>再与其搭载的摄像模块协同工作，传回高清的图片与扫描模型，做到对山脉地形等的快速勘探。</a:t>
            </a:r>
            <a:endParaRPr lang="zh-CN" altLang="en-US" sz="2400"/>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nvGrpSpPr>
          <p:cNvPr id="3" name="GroupShape2"/>
          <p:cNvGrpSpPr/>
          <p:nvPr/>
        </p:nvGrpSpPr>
        <p:grpSpPr>
          <a:xfrm>
            <a:off x="479376" y="1361701"/>
            <a:ext cx="5976664" cy="95503"/>
            <a:chOff x="1117600" y="2692400"/>
            <a:chExt cx="6146800" cy="63500"/>
          </a:xfrm>
        </p:grpSpPr>
        <p:sp>
          <p:nvSpPr>
            <p:cNvPr id="49"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 name="椭圆 3"/>
          <p:cNvSpPr/>
          <p:nvPr>
            <p:custDataLst>
              <p:tags r:id="rId1"/>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 name="文本框 5"/>
          <p:cNvSpPr txBox="1"/>
          <p:nvPr>
            <p:custDataLst>
              <p:tags r:id="rId2"/>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a:ln w="28575">
                  <a:noFill/>
                </a:ln>
                <a:solidFill>
                  <a:prstClr val="white"/>
                </a:solidFill>
                <a:effectLst/>
                <a:uLnTx/>
                <a:uFillTx/>
                <a:latin typeface="思源黑体 CN Normal"/>
                <a:ea typeface="微软雅黑" panose="020B0503020204020204" pitchFamily="34" charset="-122"/>
                <a:cs typeface="+mn-cs"/>
              </a:rPr>
              <a:t>9</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7" name="文本框 6"/>
          <p:cNvSpPr txBox="1"/>
          <p:nvPr>
            <p:custDataLst>
              <p:tags r:id="rId3"/>
            </p:custDataLst>
          </p:nvPr>
        </p:nvSpPr>
        <p:spPr>
          <a:xfrm>
            <a:off x="1450188" y="205003"/>
            <a:ext cx="4882004" cy="847733"/>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rPr>
              <a:t>应用前景</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pic>
        <p:nvPicPr>
          <p:cNvPr id="15" name="图片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8347" y="4342610"/>
            <a:ext cx="3538374" cy="2165965"/>
          </a:xfrm>
          <a:prstGeom prst="rect">
            <a:avLst/>
          </a:prstGeom>
        </p:spPr>
      </p:pic>
      <p:pic>
        <p:nvPicPr>
          <p:cNvPr id="19" name="图片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7965036" y="4373442"/>
            <a:ext cx="3538373" cy="2165964"/>
          </a:xfrm>
          <a:prstGeom prst="rect">
            <a:avLst/>
          </a:prstGeom>
        </p:spPr>
      </p:pic>
      <p:pic>
        <p:nvPicPr>
          <p:cNvPr id="26" name="图片 25"/>
          <p:cNvPicPr>
            <a:picLocks noChangeAspect="1"/>
          </p:cNvPicPr>
          <p:nvPr/>
        </p:nvPicPr>
        <p:blipFill rotWithShape="1">
          <a:blip r:embed="rId6"/>
          <a:srcRect t="1" b="49366"/>
          <a:stretch>
            <a:fillRect/>
          </a:stretch>
        </p:blipFill>
        <p:spPr>
          <a:xfrm>
            <a:off x="551281" y="1560332"/>
            <a:ext cx="3538375" cy="2387429"/>
          </a:xfrm>
          <a:prstGeom prst="rect">
            <a:avLst/>
          </a:prstGeom>
        </p:spPr>
      </p:pic>
      <p:pic>
        <p:nvPicPr>
          <p:cNvPr id="27" name="图片 26"/>
          <p:cNvPicPr>
            <a:picLocks noChangeAspect="1"/>
          </p:cNvPicPr>
          <p:nvPr/>
        </p:nvPicPr>
        <p:blipFill rotWithShape="1">
          <a:blip r:embed="rId7"/>
          <a:srcRect b="50000"/>
          <a:stretch>
            <a:fillRect/>
          </a:stretch>
        </p:blipFill>
        <p:spPr>
          <a:xfrm>
            <a:off x="7873935" y="1560331"/>
            <a:ext cx="3538374" cy="2387429"/>
          </a:xfrm>
          <a:prstGeom prst="rect">
            <a:avLst/>
          </a:prstGeom>
        </p:spPr>
      </p:pic>
      <p:sp>
        <p:nvSpPr>
          <p:cNvPr id="28" name="文本框 27"/>
          <p:cNvSpPr txBox="1"/>
          <p:nvPr/>
        </p:nvSpPr>
        <p:spPr>
          <a:xfrm>
            <a:off x="4089656" y="3097883"/>
            <a:ext cx="4116018"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solidFill>
                <a:effectLst/>
                <a:uLnTx/>
                <a:uFillTx/>
                <a:latin typeface="楷体" panose="02010609060101010101" pitchFamily="49" charset="-122"/>
                <a:ea typeface="楷体" panose="02010609060101010101" pitchFamily="49" charset="-122"/>
              </a:rPr>
              <a:t>雷达</a:t>
            </a:r>
            <a:r>
              <a:rPr kumimoji="0" lang="en-US" altLang="zh-CN" sz="2000" b="0" i="0" u="none" strike="noStrike" kern="1200" cap="none" spc="0" normalizeH="0" baseline="0" noProof="0" dirty="0">
                <a:ln>
                  <a:noFill/>
                </a:ln>
                <a:solidFill>
                  <a:prstClr val="black"/>
                </a:solidFill>
                <a:effectLst/>
                <a:uLnTx/>
                <a:uFillTx/>
                <a:latin typeface="楷体" panose="02010609060101010101" pitchFamily="49" charset="-122"/>
                <a:ea typeface="楷体" panose="02010609060101010101" pitchFamily="49" charset="-122"/>
              </a:rPr>
              <a:t>-</a:t>
            </a:r>
            <a:r>
              <a:rPr kumimoji="0" lang="zh-CN" altLang="en-US" sz="2000" b="0" i="0" u="none" strike="noStrike" kern="1200" cap="none" spc="0" normalizeH="0" baseline="0" noProof="0" dirty="0">
                <a:ln>
                  <a:noFill/>
                </a:ln>
                <a:solidFill>
                  <a:prstClr val="black"/>
                </a:solidFill>
                <a:effectLst/>
                <a:uLnTx/>
                <a:uFillTx/>
                <a:latin typeface="楷体" panose="02010609060101010101" pitchFamily="49" charset="-122"/>
                <a:ea typeface="楷体" panose="02010609060101010101" pitchFamily="49" charset="-122"/>
              </a:rPr>
              <a:t>可见光混合模块＋载荷平台</a:t>
            </a:r>
            <a:endParaRPr kumimoji="0" lang="en-US" altLang="zh-CN" sz="2000" b="0" i="0" u="none" strike="noStrike" kern="1200" cap="none" spc="0" normalizeH="0" baseline="0" noProof="0" dirty="0">
              <a:ln>
                <a:noFill/>
              </a:ln>
              <a:solidFill>
                <a:prstClr val="black"/>
              </a:solidFill>
              <a:effectLst/>
              <a:uLnTx/>
              <a:uFillTx/>
              <a:latin typeface="楷体" panose="02010609060101010101" pitchFamily="49" charset="-122"/>
              <a:ea typeface="楷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dirty="0">
              <a:ln>
                <a:noFill/>
              </a:ln>
              <a:solidFill>
                <a:prstClr val="black"/>
              </a:solidFill>
              <a:effectLst/>
              <a:uLnTx/>
              <a:uFillTx/>
              <a:latin typeface="楷体" panose="02010609060101010101" pitchFamily="49" charset="-122"/>
              <a:ea typeface="楷体" panose="02010609060101010101" pitchFamily="49" charset="-122"/>
            </a:endParaRPr>
          </a:p>
        </p:txBody>
      </p:sp>
      <p:sp>
        <p:nvSpPr>
          <p:cNvPr id="29" name="箭头: 下 28"/>
          <p:cNvSpPr/>
          <p:nvPr/>
        </p:nvSpPr>
        <p:spPr>
          <a:xfrm>
            <a:off x="5874769" y="3766864"/>
            <a:ext cx="214053" cy="49162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0" name="文本框 29"/>
          <p:cNvSpPr txBox="1"/>
          <p:nvPr/>
        </p:nvSpPr>
        <p:spPr>
          <a:xfrm>
            <a:off x="4710073" y="4373442"/>
            <a:ext cx="3168352"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solidFill>
                <a:effectLst/>
                <a:uLnTx/>
                <a:uFillTx/>
                <a:latin typeface="楷体" panose="02010609060101010101" pitchFamily="49" charset="-122"/>
                <a:ea typeface="楷体" panose="02010609060101010101" pitchFamily="49" charset="-122"/>
              </a:rPr>
              <a:t>灾情环境检测和救援</a:t>
            </a:r>
            <a:endParaRPr kumimoji="0" lang="en-US" altLang="zh-CN" sz="2000" b="0" i="0" u="none" strike="noStrike" kern="1200" cap="none" spc="0" normalizeH="0" baseline="0" noProof="0" dirty="0">
              <a:ln>
                <a:noFill/>
              </a:ln>
              <a:solidFill>
                <a:prstClr val="black"/>
              </a:solidFill>
              <a:effectLst/>
              <a:uLnTx/>
              <a:uFillTx/>
              <a:latin typeface="楷体" panose="02010609060101010101" pitchFamily="49" charset="-122"/>
              <a:ea typeface="楷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dirty="0">
              <a:ln>
                <a:noFill/>
              </a:ln>
              <a:solidFill>
                <a:prstClr val="black"/>
              </a:solidFill>
              <a:effectLst/>
              <a:uLnTx/>
              <a:uFillTx/>
              <a:latin typeface="楷体" panose="02010609060101010101" pitchFamily="49" charset="-122"/>
              <a:ea typeface="楷体" panose="02010609060101010101" pitchFamily="49" charset="-122"/>
            </a:endParaRPr>
          </a:p>
        </p:txBody>
      </p:sp>
      <p:sp>
        <p:nvSpPr>
          <p:cNvPr id="2" name="矩形 1"/>
          <p:cNvSpPr/>
          <p:nvPr/>
        </p:nvSpPr>
        <p:spPr>
          <a:xfrm flipV="1">
            <a:off x="128" y="-31530"/>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8" name="图片 7" descr="图片1"/>
          <p:cNvPicPr>
            <a:picLocks noChangeAspect="1"/>
          </p:cNvPicPr>
          <p:nvPr/>
        </p:nvPicPr>
        <p:blipFill>
          <a:blip r:embed="rId8"/>
          <a:stretch>
            <a:fillRect/>
          </a:stretch>
        </p:blipFill>
        <p:spPr>
          <a:xfrm>
            <a:off x="10525342" y="100348"/>
            <a:ext cx="1666240" cy="1217930"/>
          </a:xfrm>
          <a:prstGeom prst="rect">
            <a:avLst/>
          </a:prstGeom>
          <a:noFill/>
          <a:ln w="9525">
            <a:noFill/>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grpSp>
        <p:nvGrpSpPr>
          <p:cNvPr id="3" name="GroupShape2"/>
          <p:cNvGrpSpPr/>
          <p:nvPr/>
        </p:nvGrpSpPr>
        <p:grpSpPr>
          <a:xfrm>
            <a:off x="388105" y="1824520"/>
            <a:ext cx="5397278" cy="128805"/>
            <a:chOff x="1117600" y="2692400"/>
            <a:chExt cx="6146800" cy="63500"/>
          </a:xfrm>
        </p:grpSpPr>
        <p:sp>
          <p:nvSpPr>
            <p:cNvPr id="49"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1" name="文本框 10"/>
          <p:cNvSpPr txBox="1"/>
          <p:nvPr/>
        </p:nvSpPr>
        <p:spPr>
          <a:xfrm>
            <a:off x="4213225" y="2738119"/>
            <a:ext cx="3600450" cy="3273689"/>
          </a:xfrm>
          <a:prstGeom prst="rect">
            <a:avLst/>
          </a:prstGeom>
          <a:noFill/>
          <a:ln w="28575">
            <a:solidFill>
              <a:srgbClr val="78BDC4"/>
            </a:solidFill>
            <a:prstDash val="lgDashDot"/>
          </a:ln>
        </p:spPr>
        <p:txBody>
          <a:bodyPr wrap="square">
            <a:noAutofit/>
          </a:bodyPr>
          <a:lstStyle/>
          <a:p>
            <a:pPr indent="355600">
              <a:lnSpc>
                <a:spcPct val="150000"/>
              </a:lnSpc>
            </a:pPr>
            <a:r>
              <a:rPr lang="zh-CN" altLang="zh-CN" sz="2000" b="1" kern="100" dirty="0">
                <a:solidFill>
                  <a:schemeClr val="accent6">
                    <a:lumMod val="50000"/>
                  </a:schemeClr>
                </a:solidFill>
                <a:latin typeface="楷体" panose="02010609060101010101" pitchFamily="49" charset="-122"/>
                <a:ea typeface="楷体" panose="02010609060101010101" pitchFamily="49" charset="-122"/>
                <a:cs typeface="楷体" panose="02010609060101010101" pitchFamily="49" charset="-122"/>
              </a:rPr>
              <a:t>“三</a:t>
            </a:r>
            <a:r>
              <a:rPr lang="zh-CN" altLang="en-US" sz="2000" b="1" kern="100" dirty="0">
                <a:solidFill>
                  <a:schemeClr val="accent6">
                    <a:lumMod val="50000"/>
                  </a:schemeClr>
                </a:solidFill>
                <a:latin typeface="楷体" panose="02010609060101010101" pitchFamily="49" charset="-122"/>
                <a:ea typeface="楷体" panose="02010609060101010101" pitchFamily="49" charset="-122"/>
                <a:cs typeface="楷体" panose="02010609060101010101" pitchFamily="49" charset="-122"/>
              </a:rPr>
              <a:t>青</a:t>
            </a:r>
            <a:r>
              <a:rPr lang="zh-CN" altLang="zh-CN" sz="2000" b="1" kern="100" dirty="0">
                <a:solidFill>
                  <a:schemeClr val="accent6">
                    <a:lumMod val="50000"/>
                  </a:schemeClr>
                </a:solidFill>
                <a:latin typeface="楷体" panose="02010609060101010101" pitchFamily="49" charset="-122"/>
                <a:ea typeface="楷体" panose="02010609060101010101" pitchFamily="49" charset="-122"/>
                <a:cs typeface="楷体" panose="02010609060101010101" pitchFamily="49" charset="-122"/>
              </a:rPr>
              <a:t>”设计采用</a:t>
            </a:r>
            <a:r>
              <a:rPr lang="en-US" altLang="zh-CN" sz="2000" b="1" kern="100" dirty="0">
                <a:solidFill>
                  <a:schemeClr val="accent6">
                    <a:lumMod val="50000"/>
                  </a:schemeClr>
                </a:solidFill>
                <a:latin typeface="楷体" panose="02010609060101010101" pitchFamily="49" charset="-122"/>
                <a:ea typeface="楷体" panose="02010609060101010101" pitchFamily="49" charset="-122"/>
                <a:cs typeface="楷体" panose="02010609060101010101" pitchFamily="49" charset="-122"/>
              </a:rPr>
              <a:t>3D</a:t>
            </a:r>
            <a:r>
              <a:rPr lang="zh-CN" altLang="en-US" sz="2000" b="1" kern="100" dirty="0">
                <a:solidFill>
                  <a:schemeClr val="accent6">
                    <a:lumMod val="50000"/>
                  </a:schemeClr>
                </a:solidFill>
                <a:latin typeface="楷体" panose="02010609060101010101" pitchFamily="49" charset="-122"/>
                <a:ea typeface="楷体" panose="02010609060101010101" pitchFamily="49" charset="-122"/>
                <a:cs typeface="楷体" panose="02010609060101010101" pitchFamily="49" charset="-122"/>
              </a:rPr>
              <a:t>打印技术制造机身，采用</a:t>
            </a:r>
            <a:r>
              <a:rPr lang="en-US" altLang="zh-CN" sz="2000" b="1" kern="100" dirty="0">
                <a:solidFill>
                  <a:schemeClr val="accent6">
                    <a:lumMod val="50000"/>
                  </a:schemeClr>
                </a:solidFill>
                <a:latin typeface="楷体" panose="02010609060101010101" pitchFamily="49" charset="-122"/>
                <a:ea typeface="楷体" panose="02010609060101010101" pitchFamily="49" charset="-122"/>
                <a:cs typeface="楷体" panose="02010609060101010101" pitchFamily="49" charset="-122"/>
              </a:rPr>
              <a:t>PLA-LW</a:t>
            </a:r>
            <a:r>
              <a:rPr lang="zh-CN" altLang="en-US" sz="2000" b="1" kern="100" dirty="0">
                <a:solidFill>
                  <a:schemeClr val="accent6">
                    <a:lumMod val="50000"/>
                  </a:schemeClr>
                </a:solidFill>
                <a:latin typeface="楷体" panose="02010609060101010101" pitchFamily="49" charset="-122"/>
                <a:ea typeface="楷体" panose="02010609060101010101" pitchFamily="49" charset="-122"/>
                <a:cs typeface="楷体" panose="02010609060101010101" pitchFamily="49" charset="-122"/>
              </a:rPr>
              <a:t>发泡材料，密度低至</a:t>
            </a:r>
            <a:r>
              <a:rPr lang="en-US" altLang="zh-CN" sz="2000" b="1" kern="100" dirty="0">
                <a:solidFill>
                  <a:schemeClr val="accent6">
                    <a:lumMod val="50000"/>
                  </a:schemeClr>
                </a:solidFill>
                <a:latin typeface="楷体" panose="02010609060101010101" pitchFamily="49" charset="-122"/>
                <a:ea typeface="楷体" panose="02010609060101010101" pitchFamily="49" charset="-122"/>
                <a:cs typeface="楷体" panose="02010609060101010101" pitchFamily="49" charset="-122"/>
              </a:rPr>
              <a:t>0.54g/cm³</a:t>
            </a:r>
            <a:r>
              <a:rPr lang="zh-CN" altLang="en-US" sz="2000" b="1" kern="100" dirty="0">
                <a:solidFill>
                  <a:schemeClr val="accent6">
                    <a:lumMod val="50000"/>
                  </a:schemeClr>
                </a:solidFill>
                <a:latin typeface="楷体" panose="02010609060101010101" pitchFamily="49" charset="-122"/>
                <a:ea typeface="楷体" panose="02010609060101010101" pitchFamily="49" charset="-122"/>
                <a:cs typeface="楷体" panose="02010609060101010101" pitchFamily="49" charset="-122"/>
              </a:rPr>
              <a:t>。并且通过镂空设计，大大减轻机身重量，获得相近的机身强度。经过模拟计算，材料制造强度符合要求</a:t>
            </a:r>
            <a:endParaRPr lang="zh-CN" altLang="en-US" sz="2000" b="1" kern="100" dirty="0">
              <a:solidFill>
                <a:schemeClr val="accent6">
                  <a:lumMod val="50000"/>
                </a:schemeClr>
              </a:solidFill>
              <a:latin typeface="楷体" panose="02010609060101010101" pitchFamily="49" charset="-122"/>
              <a:ea typeface="楷体" panose="02010609060101010101" pitchFamily="49" charset="-122"/>
              <a:cs typeface="楷体" panose="02010609060101010101" pitchFamily="49" charset="-122"/>
            </a:endParaRPr>
          </a:p>
        </p:txBody>
      </p:sp>
      <p:sp>
        <p:nvSpPr>
          <p:cNvPr id="19" name="文本框 18"/>
          <p:cNvSpPr txBox="1"/>
          <p:nvPr/>
        </p:nvSpPr>
        <p:spPr>
          <a:xfrm>
            <a:off x="345575" y="2132911"/>
            <a:ext cx="11362304" cy="398780"/>
          </a:xfrm>
          <a:prstGeom prst="rect">
            <a:avLst/>
          </a:prstGeom>
          <a:noFill/>
        </p:spPr>
        <p:txBody>
          <a:bodyPr wrap="square">
            <a:spAutoFit/>
          </a:bodyPr>
          <a:lstStyle/>
          <a:p>
            <a:r>
              <a:rPr lang="zh-CN" altLang="en-US" sz="2000" b="1">
                <a:latin typeface="楷体" panose="02010609060101010101" pitchFamily="49" charset="-122"/>
                <a:ea typeface="楷体" panose="02010609060101010101" pitchFamily="49" charset="-122"/>
                <a:cs typeface="楷体" panose="02010609060101010101" pitchFamily="49" charset="-122"/>
              </a:rPr>
              <a:t>采用创新性的发泡塑料</a:t>
            </a:r>
            <a:r>
              <a:rPr lang="en-US" altLang="zh-CN" sz="2000" b="1">
                <a:latin typeface="楷体" panose="02010609060101010101" pitchFamily="49" charset="-122"/>
                <a:ea typeface="楷体" panose="02010609060101010101" pitchFamily="49" charset="-122"/>
                <a:cs typeface="楷体" panose="02010609060101010101" pitchFamily="49" charset="-122"/>
              </a:rPr>
              <a:t>3D</a:t>
            </a:r>
            <a:r>
              <a:rPr lang="zh-CN" altLang="en-US" sz="2000" b="1">
                <a:latin typeface="楷体" panose="02010609060101010101" pitchFamily="49" charset="-122"/>
                <a:ea typeface="楷体" panose="02010609060101010101" pitchFamily="49" charset="-122"/>
                <a:cs typeface="楷体" panose="02010609060101010101" pitchFamily="49" charset="-122"/>
              </a:rPr>
              <a:t>打印技术</a:t>
            </a:r>
            <a:endParaRPr lang="zh-CN" altLang="en-US" sz="2000" b="1">
              <a:latin typeface="楷体" panose="02010609060101010101" pitchFamily="49" charset="-122"/>
              <a:ea typeface="楷体" panose="02010609060101010101" pitchFamily="49" charset="-122"/>
              <a:cs typeface="楷体" panose="02010609060101010101" pitchFamily="49" charset="-122"/>
            </a:endParaRPr>
          </a:p>
        </p:txBody>
      </p:sp>
      <p:sp>
        <p:nvSpPr>
          <p:cNvPr id="20" name="文本框 19"/>
          <p:cNvSpPr txBox="1"/>
          <p:nvPr/>
        </p:nvSpPr>
        <p:spPr>
          <a:xfrm>
            <a:off x="999504" y="1242377"/>
            <a:ext cx="6318885" cy="584775"/>
          </a:xfrm>
          <a:prstGeom prst="rect">
            <a:avLst/>
          </a:prstGeom>
          <a:noFill/>
        </p:spPr>
        <p:txBody>
          <a:bodyPr wrap="square">
            <a:spAutoFit/>
          </a:bodyPr>
          <a:lstStyle/>
          <a:p>
            <a:r>
              <a:rPr lang="zh-CN" altLang="en-US" sz="3200">
                <a:solidFill>
                  <a:srgbClr val="78BDC4"/>
                </a:solidFill>
                <a:latin typeface="华文行楷" panose="02010800040101010101" charset="-122"/>
                <a:ea typeface="华文行楷" panose="02010800040101010101" charset="-122"/>
              </a:rPr>
              <a:t>高效绿色制造技术</a:t>
            </a:r>
            <a:endParaRPr lang="zh-CN" altLang="en-US" sz="3200">
              <a:solidFill>
                <a:srgbClr val="78BDC4"/>
              </a:solidFill>
              <a:latin typeface="华文行楷" panose="02010800040101010101" charset="-122"/>
              <a:ea typeface="华文行楷" panose="02010800040101010101" charset="-122"/>
            </a:endParaRPr>
          </a:p>
        </p:txBody>
      </p:sp>
      <p:sp>
        <p:nvSpPr>
          <p:cNvPr id="4" name="椭圆 3"/>
          <p:cNvSpPr/>
          <p:nvPr>
            <p:custDataLst>
              <p:tags r:id="rId1"/>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6" name="文本框 5"/>
          <p:cNvSpPr txBox="1"/>
          <p:nvPr>
            <p:custDataLst>
              <p:tags r:id="rId2"/>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3600" b="1">
                <a:ln w="28575">
                  <a:noFill/>
                </a:ln>
                <a:solidFill>
                  <a:prstClr val="white"/>
                </a:solidFill>
                <a:latin typeface="思源黑体 CN Normal"/>
                <a:ea typeface="微软雅黑" panose="020B0503020204020204" pitchFamily="34" charset="-122"/>
              </a:rPr>
              <a:t>10</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7" name="文本框 6"/>
          <p:cNvSpPr txBox="1"/>
          <p:nvPr>
            <p:custDataLst>
              <p:tags r:id="rId3"/>
            </p:custDataLst>
          </p:nvPr>
        </p:nvSpPr>
        <p:spPr>
          <a:xfrm>
            <a:off x="1426873" y="210657"/>
            <a:ext cx="3197225" cy="847733"/>
          </a:xfrm>
          <a:prstGeom prst="rect">
            <a:avLst/>
          </a:prstGeom>
          <a:noFill/>
        </p:spPr>
        <p:txBody>
          <a:bodyPr wrap="square" rtlCol="0">
            <a:spAutoFit/>
          </a:bodyPr>
          <a:lstStyle/>
          <a:p>
            <a:pPr marR="0" indent="0" defTabSz="914400" fontAlgn="auto">
              <a:lnSpc>
                <a:spcPct val="130000"/>
              </a:lnSpc>
              <a:spcBef>
                <a:spcPts val="0"/>
              </a:spcBef>
              <a:spcAft>
                <a:spcPts val="0"/>
              </a:spcAft>
              <a:buClrTx/>
              <a:buSzTx/>
              <a:buFontTx/>
              <a:buNone/>
              <a:defRPr/>
            </a:pPr>
            <a:r>
              <a:rPr lang="zh-CN" altLang="en-US" sz="4400" b="1">
                <a:solidFill>
                  <a:srgbClr val="78BDC4"/>
                </a:solidFill>
                <a:latin typeface="楷体" panose="02010609060101010101" pitchFamily="49" charset="-122"/>
                <a:ea typeface="楷体" panose="02010609060101010101" pitchFamily="49" charset="-122"/>
                <a:cs typeface="+mn-ea"/>
                <a:sym typeface="+mn-lt"/>
              </a:rPr>
              <a:t>设计特色</a:t>
            </a:r>
            <a:endParaRPr kumimoji="0" lang="zh-CN" altLang="en-US" sz="4400" b="1" i="0" kern="1200" cap="none" spc="0" normalizeH="0" baseline="0" noProof="0" dirty="0">
              <a:solidFill>
                <a:srgbClr val="78BDC4"/>
              </a:solidFill>
              <a:latin typeface="楷体" panose="02010609060101010101" pitchFamily="49" charset="-122"/>
              <a:ea typeface="楷体" panose="02010609060101010101" pitchFamily="49" charset="-122"/>
              <a:cs typeface="+mn-ea"/>
              <a:sym typeface="+mn-lt"/>
            </a:endParaRPr>
          </a:p>
        </p:txBody>
      </p:sp>
      <p:pic>
        <p:nvPicPr>
          <p:cNvPr id="2" name="图片 1"/>
          <p:cNvPicPr>
            <a:picLocks noChangeAspect="1"/>
          </p:cNvPicPr>
          <p:nvPr/>
        </p:nvPicPr>
        <p:blipFill>
          <a:blip r:embed="rId4"/>
          <a:stretch>
            <a:fillRect/>
          </a:stretch>
        </p:blipFill>
        <p:spPr>
          <a:xfrm>
            <a:off x="344805" y="2737485"/>
            <a:ext cx="3751580" cy="2814955"/>
          </a:xfrm>
          <a:prstGeom prst="rect">
            <a:avLst/>
          </a:prstGeom>
          <a:effectLst>
            <a:softEdge rad="63500"/>
          </a:effectLst>
        </p:spPr>
      </p:pic>
      <p:pic>
        <p:nvPicPr>
          <p:cNvPr id="8" name="图片 7"/>
          <p:cNvPicPr>
            <a:picLocks noChangeAspect="1"/>
          </p:cNvPicPr>
          <p:nvPr/>
        </p:nvPicPr>
        <p:blipFill>
          <a:blip r:embed="rId5"/>
          <a:srcRect l="5457" t="23754" r="5345" b="48362"/>
          <a:stretch>
            <a:fillRect/>
          </a:stretch>
        </p:blipFill>
        <p:spPr>
          <a:xfrm>
            <a:off x="7967980" y="476885"/>
            <a:ext cx="4045585" cy="2811145"/>
          </a:xfrm>
          <a:prstGeom prst="rect">
            <a:avLst/>
          </a:prstGeom>
          <a:effectLst>
            <a:softEdge rad="63500"/>
          </a:effectLst>
        </p:spPr>
      </p:pic>
      <p:pic>
        <p:nvPicPr>
          <p:cNvPr id="104" name="图片 103"/>
          <p:cNvPicPr/>
          <p:nvPr>
            <p:custDataLst>
              <p:tags r:id="rId6"/>
            </p:custDataLst>
          </p:nvPr>
        </p:nvPicPr>
        <p:blipFill>
          <a:blip r:embed="rId7"/>
          <a:srcRect r="-519"/>
          <a:stretch>
            <a:fillRect/>
          </a:stretch>
        </p:blipFill>
        <p:spPr>
          <a:xfrm>
            <a:off x="7891145" y="3669411"/>
            <a:ext cx="4122420" cy="2679320"/>
          </a:xfrm>
          <a:prstGeom prst="rect">
            <a:avLst/>
          </a:prstGeom>
          <a:noFill/>
          <a:ln w="9525">
            <a:noFill/>
          </a:ln>
          <a:effectLst>
            <a:softEdge rad="63500"/>
          </a:effectLst>
        </p:spPr>
      </p:pic>
      <p:sp>
        <p:nvSpPr>
          <p:cNvPr id="9" name="文本框 8"/>
          <p:cNvSpPr txBox="1"/>
          <p:nvPr/>
        </p:nvSpPr>
        <p:spPr>
          <a:xfrm>
            <a:off x="8183245" y="6348730"/>
            <a:ext cx="3472815" cy="275590"/>
          </a:xfrm>
          <a:prstGeom prst="rect">
            <a:avLst/>
          </a:prstGeom>
          <a:noFill/>
        </p:spPr>
        <p:txBody>
          <a:bodyPr wrap="square" rtlCol="0">
            <a:spAutoFit/>
          </a:bodyPr>
          <a:lstStyle/>
          <a:p>
            <a:pPr algn="ctr"/>
            <a:r>
              <a:rPr lang="zh-CN" altLang="en-US" sz="1200">
                <a:solidFill>
                  <a:schemeClr val="bg1">
                    <a:lumMod val="50000"/>
                  </a:schemeClr>
                </a:solidFill>
                <a:latin typeface="楷体" panose="02010609060101010101" pitchFamily="49" charset="-122"/>
                <a:ea typeface="楷体" panose="02010609060101010101" pitchFamily="49" charset="-122"/>
              </a:rPr>
              <a:t>连杆机构有限元模拟分析</a:t>
            </a:r>
            <a:endParaRPr lang="zh-CN" altLang="en-US" sz="1200">
              <a:solidFill>
                <a:schemeClr val="bg1">
                  <a:lumMod val="50000"/>
                </a:schemeClr>
              </a:solidFill>
              <a:latin typeface="楷体" panose="02010609060101010101" pitchFamily="49" charset="-122"/>
              <a:ea typeface="楷体" panose="02010609060101010101" pitchFamily="49" charset="-122"/>
            </a:endParaRPr>
          </a:p>
        </p:txBody>
      </p:sp>
      <p:sp>
        <p:nvSpPr>
          <p:cNvPr id="10" name="文本框 9"/>
          <p:cNvSpPr txBox="1"/>
          <p:nvPr>
            <p:custDataLst>
              <p:tags r:id="rId8"/>
            </p:custDataLst>
          </p:nvPr>
        </p:nvSpPr>
        <p:spPr>
          <a:xfrm>
            <a:off x="8328025" y="3309620"/>
            <a:ext cx="3472815" cy="275590"/>
          </a:xfrm>
          <a:prstGeom prst="rect">
            <a:avLst/>
          </a:prstGeom>
          <a:noFill/>
        </p:spPr>
        <p:txBody>
          <a:bodyPr wrap="square" rtlCol="0">
            <a:spAutoFit/>
          </a:bodyPr>
          <a:lstStyle/>
          <a:p>
            <a:pPr algn="ctr"/>
            <a:r>
              <a:rPr lang="zh-CN" altLang="en-US" sz="1200">
                <a:solidFill>
                  <a:schemeClr val="bg1">
                    <a:lumMod val="50000"/>
                  </a:schemeClr>
                </a:solidFill>
                <a:latin typeface="楷体" panose="02010609060101010101" pitchFamily="49" charset="-122"/>
                <a:ea typeface="楷体" panose="02010609060101010101" pitchFamily="49" charset="-122"/>
              </a:rPr>
              <a:t>打印耗材数据</a:t>
            </a:r>
            <a:endParaRPr lang="zh-CN" altLang="en-US" sz="1200">
              <a:solidFill>
                <a:schemeClr val="bg1">
                  <a:lumMod val="50000"/>
                </a:schemeClr>
              </a:solidFill>
              <a:latin typeface="楷体" panose="02010609060101010101" pitchFamily="49" charset="-122"/>
              <a:ea typeface="楷体" panose="02010609060101010101" pitchFamily="49" charset="-122"/>
            </a:endParaRPr>
          </a:p>
        </p:txBody>
      </p:sp>
      <p:sp>
        <p:nvSpPr>
          <p:cNvPr id="13" name="文本框 12"/>
          <p:cNvSpPr txBox="1"/>
          <p:nvPr>
            <p:custDataLst>
              <p:tags r:id="rId9"/>
            </p:custDataLst>
          </p:nvPr>
        </p:nvSpPr>
        <p:spPr>
          <a:xfrm>
            <a:off x="478790" y="5661025"/>
            <a:ext cx="3472815" cy="307777"/>
          </a:xfrm>
          <a:prstGeom prst="rect">
            <a:avLst/>
          </a:prstGeom>
          <a:noFill/>
        </p:spPr>
        <p:txBody>
          <a:bodyPr wrap="square" rtlCol="0">
            <a:spAutoFit/>
          </a:bodyPr>
          <a:lstStyle/>
          <a:p>
            <a:pPr algn="ctr"/>
            <a:r>
              <a:rPr lang="zh-CN" altLang="en-US" sz="1400">
                <a:solidFill>
                  <a:schemeClr val="bg1">
                    <a:lumMod val="50000"/>
                  </a:schemeClr>
                </a:solidFill>
                <a:latin typeface="楷体" panose="02010609060101010101" pitchFamily="49" charset="-122"/>
                <a:ea typeface="楷体" panose="02010609060101010101" pitchFamily="49" charset="-122"/>
              </a:rPr>
              <a:t>打印制造机身中</a:t>
            </a:r>
            <a:endParaRPr lang="zh-CN" altLang="en-US" sz="1400">
              <a:solidFill>
                <a:schemeClr val="bg1">
                  <a:lumMod val="50000"/>
                </a:schemeClr>
              </a:solidFill>
              <a:latin typeface="楷体" panose="02010609060101010101" pitchFamily="49" charset="-122"/>
              <a:ea typeface="楷体" panose="02010609060101010101" pitchFamily="49" charset="-122"/>
            </a:endParaRPr>
          </a:p>
        </p:txBody>
      </p:sp>
      <p:pic>
        <p:nvPicPr>
          <p:cNvPr id="14" name="图片 13" descr="图片1"/>
          <p:cNvPicPr>
            <a:picLocks noChangeAspect="1"/>
          </p:cNvPicPr>
          <p:nvPr/>
        </p:nvPicPr>
        <p:blipFill>
          <a:blip r:embed="rId10"/>
          <a:stretch>
            <a:fillRect/>
          </a:stretch>
        </p:blipFill>
        <p:spPr>
          <a:xfrm>
            <a:off x="6013450" y="71074"/>
            <a:ext cx="1666240" cy="1217930"/>
          </a:xfrm>
          <a:prstGeom prst="rect">
            <a:avLst/>
          </a:prstGeom>
          <a:noFill/>
          <a:ln w="9525">
            <a:noFill/>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nvGrpSpPr>
          <p:cNvPr id="3" name="GroupShape2"/>
          <p:cNvGrpSpPr/>
          <p:nvPr/>
        </p:nvGrpSpPr>
        <p:grpSpPr>
          <a:xfrm>
            <a:off x="388924" y="1905441"/>
            <a:ext cx="5976664" cy="95503"/>
            <a:chOff x="1117600" y="2692400"/>
            <a:chExt cx="6146800" cy="63500"/>
          </a:xfrm>
        </p:grpSpPr>
        <p:sp>
          <p:nvSpPr>
            <p:cNvPr id="49"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 name="椭圆 3"/>
          <p:cNvSpPr/>
          <p:nvPr>
            <p:custDataLst>
              <p:tags r:id="rId1"/>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 name="文本框 5"/>
          <p:cNvSpPr txBox="1"/>
          <p:nvPr>
            <p:custDataLst>
              <p:tags r:id="rId2"/>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3600" b="1">
                <a:ln w="28575">
                  <a:noFill/>
                </a:ln>
                <a:solidFill>
                  <a:prstClr val="white"/>
                </a:solidFill>
                <a:latin typeface="思源黑体 CN Normal"/>
                <a:ea typeface="微软雅黑" panose="020B0503020204020204" pitchFamily="34" charset="-122"/>
              </a:rPr>
              <a:t>10</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7" name="文本框 6"/>
          <p:cNvSpPr txBox="1"/>
          <p:nvPr>
            <p:custDataLst>
              <p:tags r:id="rId3"/>
            </p:custDataLst>
          </p:nvPr>
        </p:nvSpPr>
        <p:spPr>
          <a:xfrm>
            <a:off x="1430020" y="205003"/>
            <a:ext cx="3197225" cy="847733"/>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lang="zh-CN" altLang="en-US" sz="4400" b="1">
                <a:solidFill>
                  <a:srgbClr val="78BDC4"/>
                </a:solidFill>
                <a:latin typeface="楷体" panose="02010609060101010101" pitchFamily="49" charset="-122"/>
                <a:ea typeface="楷体" panose="02010609060101010101" pitchFamily="49" charset="-122"/>
                <a:cs typeface="+mn-ea"/>
                <a:sym typeface="+mn-lt"/>
              </a:rPr>
              <a:t>设计特色</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sp>
        <p:nvSpPr>
          <p:cNvPr id="2" name="矩形 1"/>
          <p:cNvSpPr/>
          <p:nvPr/>
        </p:nvSpPr>
        <p:spPr>
          <a:xfrm flipV="1">
            <a:off x="128" y="-31530"/>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8" name="图片 7" descr="图片1"/>
          <p:cNvPicPr>
            <a:picLocks noChangeAspect="1"/>
          </p:cNvPicPr>
          <p:nvPr/>
        </p:nvPicPr>
        <p:blipFill>
          <a:blip r:embed="rId4"/>
          <a:stretch>
            <a:fillRect/>
          </a:stretch>
        </p:blipFill>
        <p:spPr>
          <a:xfrm>
            <a:off x="10525342" y="100348"/>
            <a:ext cx="1666240" cy="1217930"/>
          </a:xfrm>
          <a:prstGeom prst="rect">
            <a:avLst/>
          </a:prstGeom>
          <a:noFill/>
          <a:ln w="9525">
            <a:noFill/>
          </a:ln>
        </p:spPr>
      </p:pic>
      <p:sp>
        <p:nvSpPr>
          <p:cNvPr id="11" name="矩形 10" descr="7b0a20202020227461726765744d6f64756c65223a202270726f636573734f6e6c696e65466f6e7473220a7d0a"/>
          <p:cNvSpPr/>
          <p:nvPr/>
        </p:nvSpPr>
        <p:spPr>
          <a:xfrm>
            <a:off x="1287010" y="1390751"/>
            <a:ext cx="2646879" cy="584775"/>
          </a:xfrm>
          <a:prstGeom prst="rect">
            <a:avLst/>
          </a:prstGeom>
          <a:noFill/>
          <a:ln>
            <a:noFill/>
          </a:ln>
        </p:spPr>
        <p:txBody>
          <a:bodyPr wrap="none" rtlCol="0" anchor="t">
            <a:spAutoFit/>
          </a:bodyPr>
          <a:lstStyle/>
          <a:p>
            <a:pPr algn="ctr"/>
            <a:r>
              <a:rPr lang="zh-CN" altLang="en-US" sz="3200">
                <a:solidFill>
                  <a:srgbClr val="78BDC4"/>
                </a:solidFill>
                <a:latin typeface="华文行楷" panose="02010800040101010101" charset="-122"/>
                <a:ea typeface="华文行楷" panose="02010800040101010101" charset="-122"/>
                <a:sym typeface="金山云技术体" charset="-122"/>
              </a:rPr>
              <a:t>扑翼飞行模式</a:t>
            </a:r>
            <a:endParaRPr lang="zh-CN" altLang="en-US" sz="3200">
              <a:solidFill>
                <a:srgbClr val="78BDC4"/>
              </a:solidFill>
              <a:latin typeface="华文行楷" panose="02010800040101010101" charset="-122"/>
              <a:ea typeface="华文行楷" panose="02010800040101010101" charset="-122"/>
              <a:sym typeface="金山云技术体" charset="-122"/>
            </a:endParaRPr>
          </a:p>
        </p:txBody>
      </p:sp>
      <p:pic>
        <p:nvPicPr>
          <p:cNvPr id="21" name="图片 20"/>
          <p:cNvPicPr>
            <a:picLocks noChangeAspect="1"/>
          </p:cNvPicPr>
          <p:nvPr>
            <p:custDataLst>
              <p:tags r:id="rId5"/>
            </p:custDataLst>
          </p:nvPr>
        </p:nvPicPr>
        <p:blipFill rotWithShape="1">
          <a:blip r:embed="rId6"/>
          <a:srcRect l="49230"/>
          <a:stretch>
            <a:fillRect/>
          </a:stretch>
        </p:blipFill>
        <p:spPr>
          <a:xfrm>
            <a:off x="518677" y="2553982"/>
            <a:ext cx="3528392" cy="2449429"/>
          </a:xfrm>
          <a:prstGeom prst="rect">
            <a:avLst/>
          </a:prstGeom>
          <a:ln>
            <a:noFill/>
          </a:ln>
          <a:effectLst>
            <a:softEdge rad="112500"/>
          </a:effectLst>
        </p:spPr>
      </p:pic>
      <p:sp>
        <p:nvSpPr>
          <p:cNvPr id="5" name="矩形 4"/>
          <p:cNvSpPr/>
          <p:nvPr/>
        </p:nvSpPr>
        <p:spPr>
          <a:xfrm>
            <a:off x="932029" y="5517981"/>
            <a:ext cx="9937104" cy="793432"/>
          </a:xfrm>
          <a:prstGeom prst="rect">
            <a:avLst/>
          </a:prstGeom>
          <a:solidFill>
            <a:srgbClr val="F5FAF6"/>
          </a:solidFill>
          <a:ln w="28575">
            <a:solidFill>
              <a:srgbClr val="78BDC4"/>
            </a:solidFill>
          </a:ln>
        </p:spPr>
        <p:style>
          <a:lnRef idx="2">
            <a:schemeClr val="dk1"/>
          </a:lnRef>
          <a:fillRef idx="1">
            <a:schemeClr val="lt1"/>
          </a:fillRef>
          <a:effectRef idx="0">
            <a:schemeClr val="dk1"/>
          </a:effectRef>
          <a:fontRef idx="minor">
            <a:schemeClr val="dk1"/>
          </a:fontRef>
        </p:style>
        <p:txBody>
          <a:bodyPr wrap="square" rtlCol="0" anchor="t">
            <a:noAutofit/>
          </a:bodyPr>
          <a:lstStyle/>
          <a:p>
            <a:pPr algn="l"/>
            <a:r>
              <a:rPr lang="zh-CN" altLang="en-US" sz="2400" kern="100">
                <a:solidFill>
                  <a:schemeClr val="tx1"/>
                </a:solidFill>
                <a:latin typeface="楷体" panose="02010609060101010101" pitchFamily="49" charset="-122"/>
                <a:ea typeface="楷体" panose="02010609060101010101" pitchFamily="49" charset="-122"/>
              </a:rPr>
              <a:t>通过对鸟类飞行的分析和分解，模拟了鸟类的扑翼飞行状态。通过图示的传动结构来上下扑动提供升力，并通过翼面的转动提供推力和转向。</a:t>
            </a:r>
            <a:endParaRPr lang="zh-CN" altLang="en-US" sz="2400" kern="100">
              <a:solidFill>
                <a:schemeClr val="tx1"/>
              </a:solidFill>
              <a:latin typeface="楷体" panose="02010609060101010101" pitchFamily="49" charset="-122"/>
              <a:ea typeface="楷体" panose="02010609060101010101" pitchFamily="49" charset="-122"/>
            </a:endParaRPr>
          </a:p>
        </p:txBody>
      </p:sp>
      <p:pic>
        <p:nvPicPr>
          <p:cNvPr id="9" name="图片 8" descr="view (1)"/>
          <p:cNvPicPr>
            <a:picLocks noChangeAspect="1"/>
          </p:cNvPicPr>
          <p:nvPr/>
        </p:nvPicPr>
        <p:blipFill>
          <a:blip r:embed="rId7"/>
          <a:stretch>
            <a:fillRect/>
          </a:stretch>
        </p:blipFill>
        <p:spPr>
          <a:xfrm>
            <a:off x="8400256" y="2300368"/>
            <a:ext cx="2592288" cy="3001192"/>
          </a:xfrm>
          <a:prstGeom prst="rect">
            <a:avLst/>
          </a:prstGeom>
        </p:spPr>
      </p:pic>
      <p:pic>
        <p:nvPicPr>
          <p:cNvPr id="10" name="图片 9" descr="view"/>
          <p:cNvPicPr>
            <a:picLocks noChangeAspect="1"/>
          </p:cNvPicPr>
          <p:nvPr/>
        </p:nvPicPr>
        <p:blipFill>
          <a:blip r:embed="rId8"/>
          <a:stretch>
            <a:fillRect/>
          </a:stretch>
        </p:blipFill>
        <p:spPr>
          <a:xfrm>
            <a:off x="4799856" y="2320200"/>
            <a:ext cx="2592288" cy="2981361"/>
          </a:xfrm>
          <a:prstGeom prst="rect">
            <a:avLst/>
          </a:prstGeom>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pic>
        <p:nvPicPr>
          <p:cNvPr id="4" name="图片 3"/>
          <p:cNvPicPr>
            <a:picLocks noChangeAspect="1"/>
          </p:cNvPicPr>
          <p:nvPr/>
        </p:nvPicPr>
        <p:blipFill rotWithShape="1">
          <a:blip r:embed="rId1"/>
          <a:srcRect l="1" t="4106" r="2318"/>
          <a:stretch>
            <a:fillRect/>
          </a:stretch>
        </p:blipFill>
        <p:spPr>
          <a:xfrm>
            <a:off x="6510563" y="1294129"/>
            <a:ext cx="4190012" cy="2511343"/>
          </a:xfrm>
          <a:prstGeom prst="rect">
            <a:avLst/>
          </a:prstGeom>
          <a:ln>
            <a:noFill/>
          </a:ln>
          <a:effectLst>
            <a:softEdge rad="112500"/>
          </a:effectLst>
        </p:spPr>
      </p:pic>
      <p:pic>
        <p:nvPicPr>
          <p:cNvPr id="5" name="图片 4"/>
          <p:cNvPicPr>
            <a:picLocks noChangeAspect="1"/>
          </p:cNvPicPr>
          <p:nvPr/>
        </p:nvPicPr>
        <p:blipFill>
          <a:blip r:embed="rId2"/>
          <a:stretch>
            <a:fillRect/>
          </a:stretch>
        </p:blipFill>
        <p:spPr>
          <a:xfrm>
            <a:off x="1224781" y="4073623"/>
            <a:ext cx="4190012" cy="2511343"/>
          </a:xfrm>
          <a:prstGeom prst="rect">
            <a:avLst/>
          </a:prstGeom>
          <a:ln>
            <a:noFill/>
          </a:ln>
          <a:effectLst>
            <a:softEdge rad="112500"/>
          </a:effectLst>
        </p:spPr>
      </p:pic>
      <p:pic>
        <p:nvPicPr>
          <p:cNvPr id="6" name="图片 5"/>
          <p:cNvPicPr>
            <a:picLocks noChangeAspect="1"/>
          </p:cNvPicPr>
          <p:nvPr/>
        </p:nvPicPr>
        <p:blipFill>
          <a:blip r:embed="rId3"/>
          <a:stretch>
            <a:fillRect/>
          </a:stretch>
        </p:blipFill>
        <p:spPr>
          <a:xfrm>
            <a:off x="1224781" y="1177506"/>
            <a:ext cx="4190012" cy="2780701"/>
          </a:xfrm>
          <a:prstGeom prst="rect">
            <a:avLst/>
          </a:prstGeom>
          <a:ln>
            <a:noFill/>
          </a:ln>
          <a:effectLst>
            <a:softEdge rad="112500"/>
          </a:effectLst>
        </p:spPr>
      </p:pic>
      <p:pic>
        <p:nvPicPr>
          <p:cNvPr id="7" name="图片 6"/>
          <p:cNvPicPr>
            <a:picLocks noChangeAspect="1"/>
          </p:cNvPicPr>
          <p:nvPr/>
        </p:nvPicPr>
        <p:blipFill>
          <a:blip r:embed="rId4"/>
          <a:stretch>
            <a:fillRect/>
          </a:stretch>
        </p:blipFill>
        <p:spPr>
          <a:xfrm>
            <a:off x="6510563" y="4036730"/>
            <a:ext cx="4190012" cy="2578683"/>
          </a:xfrm>
          <a:prstGeom prst="rect">
            <a:avLst/>
          </a:prstGeom>
          <a:ln>
            <a:noFill/>
          </a:ln>
          <a:effectLst>
            <a:softEdge rad="112500"/>
          </a:effectLst>
        </p:spPr>
      </p:pic>
      <p:sp>
        <p:nvSpPr>
          <p:cNvPr id="3" name="椭圆 2"/>
          <p:cNvSpPr/>
          <p:nvPr>
            <p:custDataLst>
              <p:tags r:id="rId5"/>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8" name="文本框 7"/>
          <p:cNvSpPr txBox="1"/>
          <p:nvPr>
            <p:custDataLst>
              <p:tags r:id="rId6"/>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a:ln w="28575">
                  <a:noFill/>
                </a:ln>
                <a:solidFill>
                  <a:prstClr val="white"/>
                </a:solidFill>
                <a:effectLst/>
                <a:uLnTx/>
                <a:uFillTx/>
                <a:latin typeface="思源黑体 CN Normal"/>
                <a:ea typeface="微软雅黑" panose="020B0503020204020204" pitchFamily="34" charset="-122"/>
                <a:cs typeface="+mn-cs"/>
              </a:rPr>
              <a:t>1</a:t>
            </a:r>
            <a:r>
              <a:rPr lang="en-US" altLang="zh-CN" sz="3600" b="1" dirty="0">
                <a:ln w="28575">
                  <a:noFill/>
                </a:ln>
                <a:solidFill>
                  <a:prstClr val="white"/>
                </a:solidFill>
                <a:latin typeface="思源黑体 CN Normal"/>
                <a:ea typeface="微软雅黑" panose="020B0503020204020204" pitchFamily="34" charset="-122"/>
              </a:rPr>
              <a:t>2</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9" name="文本框 8"/>
          <p:cNvSpPr txBox="1"/>
          <p:nvPr>
            <p:custDataLst>
              <p:tags r:id="rId7"/>
            </p:custDataLst>
          </p:nvPr>
        </p:nvSpPr>
        <p:spPr>
          <a:xfrm>
            <a:off x="1430020" y="153670"/>
            <a:ext cx="3197225" cy="847733"/>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rPr>
              <a:t>总装图纸</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pic>
        <p:nvPicPr>
          <p:cNvPr id="2" name="图片 1" descr="图片1"/>
          <p:cNvPicPr>
            <a:picLocks noChangeAspect="1"/>
          </p:cNvPicPr>
          <p:nvPr/>
        </p:nvPicPr>
        <p:blipFill>
          <a:blip r:embed="rId8"/>
          <a:stretch>
            <a:fillRect/>
          </a:stretch>
        </p:blipFill>
        <p:spPr>
          <a:xfrm>
            <a:off x="10525342" y="100348"/>
            <a:ext cx="1666240" cy="1217930"/>
          </a:xfrm>
          <a:prstGeom prst="rect">
            <a:avLst/>
          </a:prstGeom>
          <a:noFill/>
          <a:ln w="9525">
            <a:noFill/>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pic>
        <p:nvPicPr>
          <p:cNvPr id="23" name="图片 2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1076068">
            <a:off x="-626716" y="-1085656"/>
            <a:ext cx="4676277" cy="6419749"/>
          </a:xfrm>
          <a:prstGeom prst="rect">
            <a:avLst/>
          </a:prstGeom>
        </p:spPr>
      </p:pic>
      <p:grpSp>
        <p:nvGrpSpPr>
          <p:cNvPr id="10" name="组合 9"/>
          <p:cNvGrpSpPr/>
          <p:nvPr/>
        </p:nvGrpSpPr>
        <p:grpSpPr>
          <a:xfrm>
            <a:off x="3547745" y="4068835"/>
            <a:ext cx="4915202" cy="953378"/>
            <a:chOff x="3629025" y="3688851"/>
            <a:chExt cx="4915202" cy="953378"/>
          </a:xfrm>
        </p:grpSpPr>
        <p:cxnSp>
          <p:nvCxnSpPr>
            <p:cNvPr id="11" name="直接连接符 10"/>
            <p:cNvCxnSpPr/>
            <p:nvPr/>
          </p:nvCxnSpPr>
          <p:spPr>
            <a:xfrm>
              <a:off x="3752849" y="4456681"/>
              <a:ext cx="1600201" cy="0"/>
            </a:xfrm>
            <a:prstGeom prst="line">
              <a:avLst/>
            </a:prstGeom>
            <a:solidFill>
              <a:schemeClr val="accent1"/>
            </a:solidFill>
            <a:ln w="9525" cap="flat" cmpd="sng" algn="ctr">
              <a:solidFill>
                <a:schemeClr val="bg1">
                  <a:lumMod val="7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直接连接符 11"/>
            <p:cNvCxnSpPr/>
            <p:nvPr/>
          </p:nvCxnSpPr>
          <p:spPr>
            <a:xfrm>
              <a:off x="6832672" y="4456681"/>
              <a:ext cx="1678868" cy="0"/>
            </a:xfrm>
            <a:prstGeom prst="line">
              <a:avLst/>
            </a:prstGeom>
            <a:solidFill>
              <a:schemeClr val="accent1"/>
            </a:solidFill>
            <a:ln w="9525" cap="flat" cmpd="sng" algn="ctr">
              <a:solidFill>
                <a:schemeClr val="bg1">
                  <a:lumMod val="7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圆角矩形 24"/>
            <p:cNvSpPr/>
            <p:nvPr/>
          </p:nvSpPr>
          <p:spPr>
            <a:xfrm>
              <a:off x="4591050" y="4271133"/>
              <a:ext cx="3079408" cy="371096"/>
            </a:xfrm>
            <a:prstGeom prst="roundRect">
              <a:avLst>
                <a:gd name="adj" fmla="val 50000"/>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spc="300" dirty="0">
                  <a:solidFill>
                    <a:schemeClr val="tx1">
                      <a:lumMod val="95000"/>
                      <a:lumOff val="5000"/>
                    </a:schemeClr>
                  </a:solidFill>
                  <a:latin typeface="思源黑体 CN Normal"/>
                </a:rPr>
                <a:t>202</a:t>
              </a:r>
              <a:r>
                <a:rPr lang="en-US" sz="1400" spc="300" dirty="0">
                  <a:solidFill>
                    <a:schemeClr val="tx1">
                      <a:lumMod val="95000"/>
                      <a:lumOff val="5000"/>
                    </a:schemeClr>
                  </a:solidFill>
                  <a:latin typeface="思源黑体 CN Normal"/>
                </a:rPr>
                <a:t>3</a:t>
              </a:r>
              <a:endParaRPr lang="en-US" sz="1400" spc="300" dirty="0">
                <a:solidFill>
                  <a:schemeClr val="tx1">
                    <a:lumMod val="95000"/>
                    <a:lumOff val="5000"/>
                  </a:schemeClr>
                </a:solidFill>
                <a:latin typeface="思源等宽 N"/>
              </a:endParaRPr>
            </a:p>
          </p:txBody>
        </p:sp>
        <p:sp>
          <p:nvSpPr>
            <p:cNvPr id="14" name="矩形: 圆角 13"/>
            <p:cNvSpPr/>
            <p:nvPr/>
          </p:nvSpPr>
          <p:spPr>
            <a:xfrm>
              <a:off x="3629025" y="3688851"/>
              <a:ext cx="4915202" cy="466725"/>
            </a:xfrm>
            <a:prstGeom prst="roundRect">
              <a:avLst>
                <a:gd name="adj" fmla="val 50000"/>
              </a:avLst>
            </a:prstGeom>
            <a:solidFill>
              <a:srgbClr val="78BDC4"/>
            </a:solidFill>
            <a:ln w="0" cap="flat">
              <a:noFill/>
              <a:prstDash val="solid"/>
              <a:miter lim="8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ctr" anchorCtr="0" forceAA="0" compatLnSpc="1">
              <a:normAutofit fontScale="92500" lnSpcReduction="10000"/>
            </a:bodyPr>
            <a:lstStyle/>
            <a:p/>
          </p:txBody>
        </p:sp>
        <p:sp>
          <p:nvSpPr>
            <p:cNvPr id="15" name="文本框 59"/>
            <p:cNvSpPr txBox="1">
              <a:spLocks noChangeArrowheads="1"/>
            </p:cNvSpPr>
            <p:nvPr/>
          </p:nvSpPr>
          <p:spPr>
            <a:xfrm>
              <a:off x="3867150" y="3752937"/>
              <a:ext cx="453737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zh-CN" altLang="en-US" sz="1600" spc="600" dirty="0">
                  <a:solidFill>
                    <a:schemeClr val="bg1"/>
                  </a:solidFill>
                  <a:latin typeface="思源等宽 N"/>
                  <a:ea typeface="思源等宽 N" panose="020B0400000000000000" pitchFamily="34" charset="-122"/>
                </a:rPr>
                <a:t>演讲结束，感谢观看</a:t>
              </a:r>
              <a:endParaRPr lang="zh-CN" altLang="en-US" sz="1600" spc="600" dirty="0">
                <a:solidFill>
                  <a:schemeClr val="bg1"/>
                </a:solidFill>
                <a:latin typeface="思源等宽 N"/>
                <a:ea typeface="思源等宽 N" panose="020B0400000000000000" pitchFamily="34" charset="-122"/>
              </a:endParaRPr>
            </a:p>
          </p:txBody>
        </p:sp>
      </p:grpSp>
      <p:sp>
        <p:nvSpPr>
          <p:cNvPr id="17"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19" name="矩形 41"/>
          <p:cNvSpPr/>
          <p:nvPr/>
        </p:nvSpPr>
        <p:spPr>
          <a:xfrm>
            <a:off x="1450189" y="363441"/>
            <a:ext cx="2917620" cy="640719"/>
          </a:xfrm>
          <a:prstGeom prst="rect">
            <a:avLst/>
          </a:prstGeom>
        </p:spPr>
        <p:txBody>
          <a:bodyPr wrap="square"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endParaRPr sz="2800">
              <a:latin typeface="华文行楷" panose="02010800040101010101" charset="-122"/>
              <a:ea typeface="华文行楷" panose="02010800040101010101" charset="-122"/>
            </a:endParaRPr>
          </a:p>
        </p:txBody>
      </p:sp>
      <p:sp>
        <p:nvSpPr>
          <p:cNvPr id="20"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2" name="矩形 1"/>
          <p:cNvSpPr/>
          <p:nvPr/>
        </p:nvSpPr>
        <p:spPr>
          <a:xfrm>
            <a:off x="2735455" y="1596407"/>
            <a:ext cx="7095534" cy="2554545"/>
          </a:xfrm>
          <a:prstGeom prst="rect">
            <a:avLst/>
          </a:prstGeom>
          <a:noFill/>
        </p:spPr>
        <p:txBody>
          <a:bodyPr wrap="square" lIns="91440" tIns="45720" rIns="91440" bIns="45720">
            <a:spAutoFit/>
          </a:bodyPr>
          <a:lstStyle/>
          <a:p>
            <a:pPr algn="ctr"/>
            <a:r>
              <a:rPr lang="zh-CN" altLang="en-US" sz="8000" b="1" cap="none" spc="0">
                <a:ln w="12700">
                  <a:solidFill>
                    <a:schemeClr val="accent6">
                      <a:lumMod val="75000"/>
                    </a:schemeClr>
                  </a:solidFill>
                  <a:prstDash val="solid"/>
                </a:ln>
                <a:solidFill>
                  <a:srgbClr val="78BDC4"/>
                </a:solidFill>
                <a:effectLst/>
              </a:rPr>
              <a:t>请各位评委老师点评！</a:t>
            </a:r>
            <a:endParaRPr lang="en-US" altLang="zh-CN" sz="8000" b="1" cap="none" spc="0" dirty="0">
              <a:ln w="12700">
                <a:solidFill>
                  <a:schemeClr val="accent6">
                    <a:lumMod val="75000"/>
                  </a:schemeClr>
                </a:solidFill>
                <a:prstDash val="solid"/>
              </a:ln>
              <a:solidFill>
                <a:srgbClr val="78BDC4"/>
              </a:solidFill>
              <a:effectLst/>
            </a:endParaRPr>
          </a:p>
        </p:txBody>
      </p:sp>
      <p:pic>
        <p:nvPicPr>
          <p:cNvPr id="24" name="图片 2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1076068">
            <a:off x="7530132" y="3224845"/>
            <a:ext cx="2392536" cy="3284553"/>
          </a:xfrm>
          <a:prstGeom prst="rect">
            <a:avLst/>
          </a:prstGeom>
        </p:spPr>
      </p:pic>
      <p:pic>
        <p:nvPicPr>
          <p:cNvPr id="4" name="图片 3" descr="图片1"/>
          <p:cNvPicPr>
            <a:picLocks noChangeAspect="1"/>
          </p:cNvPicPr>
          <p:nvPr/>
        </p:nvPicPr>
        <p:blipFill>
          <a:blip r:embed="rId2"/>
          <a:stretch>
            <a:fillRect/>
          </a:stretch>
        </p:blipFill>
        <p:spPr>
          <a:xfrm>
            <a:off x="10525342" y="100348"/>
            <a:ext cx="1666240" cy="1217930"/>
          </a:xfrm>
          <a:prstGeom prst="rect">
            <a:avLst/>
          </a:prstGeom>
          <a:noFill/>
          <a:ln w="9525">
            <a:noFill/>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2" name="椭圆 1"/>
          <p:cNvSpPr/>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41" name="文本框 40"/>
          <p:cNvSpPr txBox="1"/>
          <p:nvPr/>
        </p:nvSpPr>
        <p:spPr>
          <a:xfrm>
            <a:off x="388104" y="352956"/>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algn="ctr"/>
            <a:r>
              <a:rPr lang="en-US" altLang="zh-CN" sz="3600" b="1">
                <a:ln w="28575">
                  <a:noFill/>
                </a:ln>
                <a:solidFill>
                  <a:schemeClr val="bg1"/>
                </a:solidFill>
                <a:latin typeface="思源黑体 CN Normal"/>
                <a:ea typeface="微软雅黑" panose="020B0503020204020204" pitchFamily="34" charset="-122"/>
              </a:rPr>
              <a:t>1</a:t>
            </a:r>
            <a:endParaRPr lang="en-US" altLang="zh-CN" sz="3600" b="1">
              <a:ln w="28575">
                <a:noFill/>
              </a:ln>
              <a:solidFill>
                <a:schemeClr val="bg1"/>
              </a:solidFill>
              <a:latin typeface="思源黑体 CN Normal"/>
              <a:ea typeface="微软雅黑" panose="020B0503020204020204" pitchFamily="34" charset="-122"/>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47" name="New shape"/>
          <p:cNvSpPr/>
          <p:nvPr/>
        </p:nvSpPr>
        <p:spPr>
          <a:xfrm>
            <a:off x="388104" y="2191095"/>
            <a:ext cx="6781800" cy="381000"/>
          </a:xfrm>
          <a:prstGeom prst="rect">
            <a:avLst/>
          </a:prstGeom>
          <a:noFill/>
        </p:spPr>
        <p:style>
          <a:lnRef idx="2">
            <a:srgbClr val="FFFFFF">
              <a:alpha val="0"/>
            </a:srgbClr>
          </a:lnRef>
          <a:fillRef idx="1">
            <a:schemeClr val="accent1"/>
          </a:fillRef>
          <a:effectRef idx="0">
            <a:schemeClr val="accent1"/>
          </a:effectRef>
          <a:fontRef idx="minor">
            <a:schemeClr val="lt1"/>
          </a:fontRef>
        </p:style>
        <p:txBody>
          <a:bodyPr lIns="0" tIns="0" rIns="0" bIns="0" rtlCol="0" anchor="ctr">
            <a:normAutofit fontScale="92500" lnSpcReduction="20000"/>
          </a:bodyPr>
          <a:lstStyle/>
          <a:p>
            <a:pPr indent="0" algn="l">
              <a:lnSpc>
                <a:spcPct val="100000"/>
              </a:lnSpc>
            </a:pPr>
            <a:endParaRPr sz="3400" b="1">
              <a:solidFill>
                <a:srgbClr val="000000"/>
              </a:solidFill>
              <a:latin typeface="Microsoft Sans Serif" panose="020B0604020202020204"/>
            </a:endParaRPr>
          </a:p>
        </p:txBody>
      </p:sp>
      <p:grpSp>
        <p:nvGrpSpPr>
          <p:cNvPr id="3" name="GroupShape2"/>
          <p:cNvGrpSpPr/>
          <p:nvPr/>
        </p:nvGrpSpPr>
        <p:grpSpPr>
          <a:xfrm flipV="1">
            <a:off x="274102" y="3467231"/>
            <a:ext cx="11665379" cy="95504"/>
            <a:chOff x="1117600" y="1993900"/>
            <a:chExt cx="6781800" cy="63500"/>
          </a:xfrm>
        </p:grpSpPr>
        <p:sp>
          <p:nvSpPr>
            <p:cNvPr id="51" name="New shape"/>
            <p:cNvSpPr/>
            <p:nvPr/>
          </p:nvSpPr>
          <p:spPr>
            <a:xfrm>
              <a:off x="1117600" y="2006600"/>
              <a:ext cx="6781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New shape"/>
            <p:cNvSpPr/>
            <p:nvPr/>
          </p:nvSpPr>
          <p:spPr>
            <a:xfrm>
              <a:off x="1117600" y="19939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文本框 15"/>
          <p:cNvSpPr txBox="1"/>
          <p:nvPr/>
        </p:nvSpPr>
        <p:spPr>
          <a:xfrm>
            <a:off x="1415472" y="186629"/>
            <a:ext cx="3778534" cy="847733"/>
          </a:xfrm>
          <a:prstGeom prst="rect">
            <a:avLst/>
          </a:prstGeom>
          <a:noFill/>
        </p:spPr>
        <p:txBody>
          <a:bodyPr wrap="square" rtlCol="0">
            <a:spAutoFit/>
          </a:bodyPr>
          <a:lstStyle/>
          <a:p>
            <a:pPr fontAlgn="auto">
              <a:lnSpc>
                <a:spcPct val="130000"/>
              </a:lnSpc>
              <a:defRPr/>
            </a:pPr>
            <a:r>
              <a:rPr lang="zh-CN" altLang="en-US" sz="4400" b="1" dirty="0">
                <a:solidFill>
                  <a:srgbClr val="78BDC4"/>
                </a:solidFill>
                <a:latin typeface="楷体" panose="02010609060101010101" pitchFamily="49" charset="-122"/>
                <a:ea typeface="楷体" panose="02010609060101010101" pitchFamily="49" charset="-122"/>
                <a:cs typeface="+mn-ea"/>
                <a:sym typeface="+mn-lt"/>
              </a:rPr>
              <a:t>设计背景</a:t>
            </a:r>
            <a:endParaRPr lang="zh-CN" altLang="en-US" sz="4400" b="1" dirty="0">
              <a:solidFill>
                <a:srgbClr val="78BDC4"/>
              </a:solidFill>
              <a:latin typeface="楷体" panose="02010609060101010101" pitchFamily="49" charset="-122"/>
              <a:ea typeface="楷体" panose="02010609060101010101" pitchFamily="49" charset="-122"/>
              <a:cs typeface="+mn-ea"/>
              <a:sym typeface="+mn-lt"/>
            </a:endParaRPr>
          </a:p>
        </p:txBody>
      </p:sp>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091238" y="3424238"/>
            <a:ext cx="9525" cy="95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243638" y="3576638"/>
            <a:ext cx="9525" cy="9525"/>
          </a:xfrm>
          <a:prstGeom prst="rect">
            <a:avLst/>
          </a:prstGeom>
          <a:noFill/>
          <a:extLst>
            <a:ext uri="{909E8E84-426E-40DD-AFC4-6F175D3DCCD1}">
              <a14:hiddenFill xmlns:a14="http://schemas.microsoft.com/office/drawing/2010/main">
                <a:solidFill>
                  <a:srgbClr val="FFFFFF"/>
                </a:solidFill>
              </a14:hiddenFill>
            </a:ext>
          </a:extLst>
        </p:spPr>
      </p:pic>
      <p:pic>
        <p:nvPicPr>
          <p:cNvPr id="9" name="图片 8"/>
          <p:cNvPicPr>
            <a:picLocks noChangeAspect="1"/>
          </p:cNvPicPr>
          <p:nvPr/>
        </p:nvPicPr>
        <p:blipFill>
          <a:blip r:embed="rId2"/>
          <a:stretch>
            <a:fillRect/>
          </a:stretch>
        </p:blipFill>
        <p:spPr>
          <a:xfrm>
            <a:off x="6396037" y="3729037"/>
            <a:ext cx="9525" cy="9525"/>
          </a:xfrm>
          <a:prstGeom prst="rect">
            <a:avLst/>
          </a:prstGeom>
        </p:spPr>
      </p:pic>
      <p:pic>
        <p:nvPicPr>
          <p:cNvPr id="100" name="图片 99"/>
          <p:cNvPicPr/>
          <p:nvPr>
            <p:custDataLst>
              <p:tags r:id="rId3"/>
            </p:custDataLst>
          </p:nvPr>
        </p:nvPicPr>
        <p:blipFill>
          <a:blip r:embed="rId4"/>
          <a:stretch>
            <a:fillRect/>
          </a:stretch>
        </p:blipFill>
        <p:spPr>
          <a:xfrm>
            <a:off x="8187462" y="3705664"/>
            <a:ext cx="3738574" cy="2459639"/>
          </a:xfrm>
          <a:prstGeom prst="rect">
            <a:avLst/>
          </a:prstGeom>
          <a:noFill/>
          <a:ln w="9525">
            <a:noFill/>
          </a:ln>
          <a:effectLst>
            <a:softEdge rad="63500"/>
          </a:effectLst>
        </p:spPr>
      </p:pic>
      <p:pic>
        <p:nvPicPr>
          <p:cNvPr id="101" name="图片 100"/>
          <p:cNvPicPr/>
          <p:nvPr>
            <p:custDataLst>
              <p:tags r:id="rId5"/>
            </p:custDataLst>
          </p:nvPr>
        </p:nvPicPr>
        <p:blipFill>
          <a:blip r:embed="rId6"/>
          <a:stretch>
            <a:fillRect/>
          </a:stretch>
        </p:blipFill>
        <p:spPr>
          <a:xfrm>
            <a:off x="163291" y="3670495"/>
            <a:ext cx="3738575" cy="2494809"/>
          </a:xfrm>
          <a:prstGeom prst="rect">
            <a:avLst/>
          </a:prstGeom>
          <a:noFill/>
          <a:ln w="9525">
            <a:noFill/>
          </a:ln>
          <a:effectLst>
            <a:softEdge rad="63500"/>
          </a:effectLst>
        </p:spPr>
      </p:pic>
      <p:pic>
        <p:nvPicPr>
          <p:cNvPr id="5" name="图片 4" descr="图片1"/>
          <p:cNvPicPr>
            <a:picLocks noChangeAspect="1"/>
          </p:cNvPicPr>
          <p:nvPr/>
        </p:nvPicPr>
        <p:blipFill>
          <a:blip r:embed="rId7"/>
          <a:stretch>
            <a:fillRect/>
          </a:stretch>
        </p:blipFill>
        <p:spPr>
          <a:xfrm>
            <a:off x="10525342" y="100348"/>
            <a:ext cx="1666240" cy="1217930"/>
          </a:xfrm>
          <a:prstGeom prst="rect">
            <a:avLst/>
          </a:prstGeom>
          <a:noFill/>
          <a:ln w="9525">
            <a:noFill/>
          </a:ln>
        </p:spPr>
      </p:pic>
      <p:pic>
        <p:nvPicPr>
          <p:cNvPr id="6" name="图片 5"/>
          <p:cNvPicPr>
            <a:picLocks noChangeAspect="1"/>
          </p:cNvPicPr>
          <p:nvPr/>
        </p:nvPicPr>
        <p:blipFill>
          <a:blip r:embed="rId8"/>
          <a:stretch>
            <a:fillRect/>
          </a:stretch>
        </p:blipFill>
        <p:spPr>
          <a:xfrm>
            <a:off x="551282" y="1215068"/>
            <a:ext cx="4852837" cy="91448"/>
          </a:xfrm>
          <a:prstGeom prst="rect">
            <a:avLst/>
          </a:prstGeom>
        </p:spPr>
      </p:pic>
      <p:sp>
        <p:nvSpPr>
          <p:cNvPr id="4" name="文本框 3"/>
          <p:cNvSpPr txBox="1"/>
          <p:nvPr/>
        </p:nvSpPr>
        <p:spPr>
          <a:xfrm>
            <a:off x="388104" y="1533161"/>
            <a:ext cx="11124705" cy="1569660"/>
          </a:xfrm>
          <a:prstGeom prst="rect">
            <a:avLst/>
          </a:prstGeom>
          <a:noFill/>
        </p:spPr>
        <p:txBody>
          <a:bodyPr wrap="square" rtlCol="0">
            <a:spAutoFit/>
          </a:bodyPr>
          <a:lstStyle/>
          <a:p>
            <a:pPr indent="612140"/>
            <a:r>
              <a:rPr lang="zh-CN" altLang="en-US" sz="2400" dirty="0">
                <a:latin typeface="楷体" panose="02010609060101010101" pitchFamily="49" charset="-122"/>
                <a:ea typeface="楷体" panose="02010609060101010101" pitchFamily="49" charset="-122"/>
                <a:cs typeface="华文行楷" panose="02010800040101010101" charset="-122"/>
              </a:rPr>
              <a:t>随着传统飞行器噪音大</a:t>
            </a:r>
            <a:r>
              <a:rPr lang="en-US" altLang="zh-CN" sz="2400" dirty="0">
                <a:latin typeface="楷体" panose="02010609060101010101" pitchFamily="49" charset="-122"/>
                <a:ea typeface="楷体" panose="02010609060101010101" pitchFamily="49" charset="-122"/>
                <a:cs typeface="华文行楷" panose="02010800040101010101" charset="-122"/>
              </a:rPr>
              <a:t>,</a:t>
            </a:r>
            <a:r>
              <a:rPr lang="zh-CN" altLang="en-US" sz="2400" dirty="0">
                <a:latin typeface="楷体" panose="02010609060101010101" pitchFamily="49" charset="-122"/>
                <a:ea typeface="楷体" panose="02010609060101010101" pitchFamily="49" charset="-122"/>
                <a:cs typeface="华文行楷" panose="02010800040101010101" charset="-122"/>
              </a:rPr>
              <a:t>扑翼飞行器在军用和民用领域方面的应用日益广泛</a:t>
            </a:r>
            <a:r>
              <a:rPr lang="en-US" altLang="zh-CN" sz="2400" dirty="0">
                <a:latin typeface="楷体" panose="02010609060101010101" pitchFamily="49" charset="-122"/>
                <a:ea typeface="楷体" panose="02010609060101010101" pitchFamily="49" charset="-122"/>
                <a:cs typeface="华文行楷" panose="02010800040101010101" charset="-122"/>
              </a:rPr>
              <a:t>,</a:t>
            </a:r>
            <a:r>
              <a:rPr lang="zh-CN" altLang="en-US" sz="2400" dirty="0">
                <a:latin typeface="楷体" panose="02010609060101010101" pitchFamily="49" charset="-122"/>
                <a:ea typeface="楷体" panose="02010609060101010101" pitchFamily="49" charset="-122"/>
                <a:cs typeface="华文行楷" panose="02010800040101010101" charset="-122"/>
              </a:rPr>
              <a:t>有不少大学和科研院所进行了扑翼飞行器的研究与制作，其中，单自由度扑翼机构能够实现鸟类翅膀的一维上下扑动，但无法更加准确地模仿鸟类的实际飞行。多自由度扑翼机构能够实现复杂运动，但机构形式较为复杂，不易进行实际制作。</a:t>
            </a:r>
            <a:endParaRPr lang="en-US" altLang="zh-CN" sz="2400" dirty="0">
              <a:latin typeface="楷体" panose="02010609060101010101" pitchFamily="49" charset="-122"/>
              <a:ea typeface="楷体" panose="02010609060101010101" pitchFamily="49" charset="-122"/>
              <a:cs typeface="华文行楷" panose="02010800040101010101" charset="-122"/>
            </a:endParaRPr>
          </a:p>
        </p:txBody>
      </p:sp>
      <p:pic>
        <p:nvPicPr>
          <p:cNvPr id="7" name="图片 6"/>
          <p:cNvPicPr>
            <a:picLocks noChangeAspect="1"/>
          </p:cNvPicPr>
          <p:nvPr/>
        </p:nvPicPr>
        <p:blipFill>
          <a:blip r:embed="rId9"/>
          <a:stretch>
            <a:fillRect/>
          </a:stretch>
        </p:blipFill>
        <p:spPr>
          <a:xfrm>
            <a:off x="4137758" y="3642306"/>
            <a:ext cx="3738574" cy="2621017"/>
          </a:xfrm>
          <a:prstGeom prst="rect">
            <a:avLst/>
          </a:prstGeom>
          <a:ln>
            <a:noFill/>
          </a:ln>
          <a:effectLst>
            <a:softEdge rad="112500"/>
          </a:effectLst>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2" name="椭圆 1"/>
          <p:cNvSpPr/>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36" name="矩形 35"/>
          <p:cNvSpPr/>
          <p:nvPr/>
        </p:nvSpPr>
        <p:spPr>
          <a:xfrm flipV="1">
            <a:off x="763"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41" name="文本框 40"/>
          <p:cNvSpPr txBox="1"/>
          <p:nvPr/>
        </p:nvSpPr>
        <p:spPr>
          <a:xfrm>
            <a:off x="388104" y="352956"/>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algn="ctr"/>
            <a:r>
              <a:rPr lang="en-US" altLang="zh-CN" sz="3600" b="1" dirty="0">
                <a:ln w="28575">
                  <a:noFill/>
                </a:ln>
                <a:solidFill>
                  <a:schemeClr val="bg1"/>
                </a:solidFill>
                <a:latin typeface="思源黑体 CN Normal"/>
                <a:ea typeface="微软雅黑" panose="020B0503020204020204" pitchFamily="34" charset="-122"/>
              </a:rPr>
              <a:t>2</a:t>
            </a:r>
            <a:endParaRPr lang="en-US" altLang="zh-CN" sz="3600" b="1" dirty="0">
              <a:ln w="28575">
                <a:noFill/>
              </a:ln>
              <a:solidFill>
                <a:schemeClr val="bg1"/>
              </a:solidFill>
              <a:latin typeface="思源黑体 CN Normal"/>
              <a:ea typeface="微软雅黑" panose="020B0503020204020204" pitchFamily="34" charset="-122"/>
            </a:endParaRPr>
          </a:p>
        </p:txBody>
      </p:sp>
      <p:sp>
        <p:nvSpPr>
          <p:cNvPr id="44" name="矩形 43"/>
          <p:cNvSpPr/>
          <p:nvPr/>
        </p:nvSpPr>
        <p:spPr>
          <a:xfrm flipV="1">
            <a:off x="128" y="6762433"/>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47" name="New shape"/>
          <p:cNvSpPr/>
          <p:nvPr/>
        </p:nvSpPr>
        <p:spPr>
          <a:xfrm>
            <a:off x="388104" y="1975830"/>
            <a:ext cx="6781800" cy="381000"/>
          </a:xfrm>
          <a:prstGeom prst="rect">
            <a:avLst/>
          </a:prstGeom>
          <a:noFill/>
        </p:spPr>
        <p:style>
          <a:lnRef idx="2">
            <a:srgbClr val="FFFFFF">
              <a:alpha val="0"/>
            </a:srgbClr>
          </a:lnRef>
          <a:fillRef idx="1">
            <a:schemeClr val="accent1"/>
          </a:fillRef>
          <a:effectRef idx="0">
            <a:schemeClr val="accent1"/>
          </a:effectRef>
          <a:fontRef idx="minor">
            <a:schemeClr val="lt1"/>
          </a:fontRef>
        </p:style>
        <p:txBody>
          <a:bodyPr lIns="0" tIns="0" rIns="0" bIns="0" rtlCol="0" anchor="ctr">
            <a:normAutofit fontScale="85000" lnSpcReduction="20000"/>
          </a:bodyPr>
          <a:lstStyle/>
          <a:p>
            <a:pPr indent="0" algn="l">
              <a:lnSpc>
                <a:spcPct val="100000"/>
              </a:lnSpc>
            </a:pPr>
            <a:endParaRPr sz="3400" b="1">
              <a:solidFill>
                <a:srgbClr val="000000"/>
              </a:solidFill>
              <a:latin typeface="华文仿宋" panose="02010600040101010101" pitchFamily="2" charset="-122"/>
              <a:ea typeface="华文仿宋" panose="02010600040101010101" pitchFamily="2" charset="-122"/>
            </a:endParaRPr>
          </a:p>
        </p:txBody>
      </p:sp>
      <p:grpSp>
        <p:nvGrpSpPr>
          <p:cNvPr id="3" name="GroupShape2"/>
          <p:cNvGrpSpPr/>
          <p:nvPr/>
        </p:nvGrpSpPr>
        <p:grpSpPr>
          <a:xfrm>
            <a:off x="859403" y="1492359"/>
            <a:ext cx="4850941" cy="95504"/>
            <a:chOff x="1117600" y="1993900"/>
            <a:chExt cx="6781800" cy="63500"/>
          </a:xfrm>
        </p:grpSpPr>
        <p:sp>
          <p:nvSpPr>
            <p:cNvPr id="51" name="New shape"/>
            <p:cNvSpPr/>
            <p:nvPr/>
          </p:nvSpPr>
          <p:spPr>
            <a:xfrm>
              <a:off x="1117600" y="2006600"/>
              <a:ext cx="6781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华文仿宋" panose="02010600040101010101" pitchFamily="2" charset="-122"/>
                <a:ea typeface="华文仿宋" panose="02010600040101010101" pitchFamily="2" charset="-122"/>
              </a:endParaRPr>
            </a:p>
          </p:txBody>
        </p:sp>
        <p:sp>
          <p:nvSpPr>
            <p:cNvPr id="52" name="New shape"/>
            <p:cNvSpPr/>
            <p:nvPr/>
          </p:nvSpPr>
          <p:spPr>
            <a:xfrm>
              <a:off x="1117600" y="19939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华文仿宋" panose="02010600040101010101" pitchFamily="2" charset="-122"/>
                <a:ea typeface="华文仿宋" panose="02010600040101010101" pitchFamily="2" charset="-122"/>
              </a:endParaRPr>
            </a:p>
          </p:txBody>
        </p:sp>
      </p:grpSp>
      <p:sp>
        <p:nvSpPr>
          <p:cNvPr id="16" name="文本框 15"/>
          <p:cNvSpPr txBox="1"/>
          <p:nvPr/>
        </p:nvSpPr>
        <p:spPr>
          <a:xfrm>
            <a:off x="1415472" y="186629"/>
            <a:ext cx="3778534" cy="847733"/>
          </a:xfrm>
          <a:prstGeom prst="rect">
            <a:avLst/>
          </a:prstGeom>
          <a:noFill/>
        </p:spPr>
        <p:txBody>
          <a:bodyPr wrap="square" rtlCol="0">
            <a:spAutoFit/>
          </a:bodyPr>
          <a:lstStyle/>
          <a:p>
            <a:pPr fontAlgn="auto">
              <a:lnSpc>
                <a:spcPct val="130000"/>
              </a:lnSpc>
              <a:defRPr/>
            </a:pPr>
            <a:r>
              <a:rPr lang="zh-CN" altLang="en-US" sz="4400" b="1">
                <a:solidFill>
                  <a:srgbClr val="78BDC4"/>
                </a:solidFill>
                <a:latin typeface="楷体" panose="02010609060101010101" pitchFamily="49" charset="-122"/>
                <a:ea typeface="楷体" panose="02010609060101010101" pitchFamily="49" charset="-122"/>
                <a:cs typeface="+mn-ea"/>
                <a:sym typeface="+mn-lt"/>
              </a:rPr>
              <a:t>研究背景</a:t>
            </a:r>
            <a:endParaRPr lang="zh-CN" altLang="en-US" sz="4400" b="1" dirty="0">
              <a:solidFill>
                <a:srgbClr val="78BDC4"/>
              </a:solidFill>
              <a:latin typeface="楷体" panose="02010609060101010101" pitchFamily="49" charset="-122"/>
              <a:ea typeface="楷体" panose="02010609060101010101" pitchFamily="49" charset="-122"/>
              <a:cs typeface="+mn-ea"/>
              <a:sym typeface="+mn-lt"/>
            </a:endParaRPr>
          </a:p>
        </p:txBody>
      </p:sp>
      <p:grpSp>
        <p:nvGrpSpPr>
          <p:cNvPr id="17" name="GroupShape2"/>
          <p:cNvGrpSpPr/>
          <p:nvPr/>
        </p:nvGrpSpPr>
        <p:grpSpPr>
          <a:xfrm>
            <a:off x="6671156" y="4352150"/>
            <a:ext cx="5040560" cy="86018"/>
            <a:chOff x="1117600" y="1993900"/>
            <a:chExt cx="6781800" cy="63500"/>
          </a:xfrm>
        </p:grpSpPr>
        <p:sp>
          <p:nvSpPr>
            <p:cNvPr id="18" name="New shape"/>
            <p:cNvSpPr/>
            <p:nvPr/>
          </p:nvSpPr>
          <p:spPr>
            <a:xfrm>
              <a:off x="1117600" y="2006600"/>
              <a:ext cx="6781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华文仿宋" panose="02010600040101010101" pitchFamily="2" charset="-122"/>
                <a:ea typeface="华文仿宋" panose="02010600040101010101" pitchFamily="2" charset="-122"/>
              </a:endParaRPr>
            </a:p>
          </p:txBody>
        </p:sp>
        <p:sp>
          <p:nvSpPr>
            <p:cNvPr id="19" name="New shape"/>
            <p:cNvSpPr/>
            <p:nvPr/>
          </p:nvSpPr>
          <p:spPr>
            <a:xfrm>
              <a:off x="1117600" y="19939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华文仿宋" panose="02010600040101010101" pitchFamily="2" charset="-122"/>
                <a:ea typeface="华文仿宋" panose="02010600040101010101" pitchFamily="2" charset="-122"/>
              </a:endParaRPr>
            </a:p>
          </p:txBody>
        </p:sp>
      </p:grpSp>
      <p:sp>
        <p:nvSpPr>
          <p:cNvPr id="4" name="文本框 3"/>
          <p:cNvSpPr txBox="1"/>
          <p:nvPr/>
        </p:nvSpPr>
        <p:spPr>
          <a:xfrm>
            <a:off x="2567608" y="1034587"/>
            <a:ext cx="1970621" cy="521970"/>
          </a:xfrm>
          <a:prstGeom prst="rect">
            <a:avLst/>
          </a:prstGeom>
          <a:noFill/>
        </p:spPr>
        <p:txBody>
          <a:bodyPr wrap="square" rtlCol="0">
            <a:spAutoFit/>
          </a:bodyPr>
          <a:lstStyle/>
          <a:p>
            <a:pPr algn="l">
              <a:spcBef>
                <a:spcPts val="0"/>
              </a:spcBef>
              <a:spcAft>
                <a:spcPts val="0"/>
              </a:spcAft>
              <a:buClrTx/>
              <a:buSzTx/>
              <a:buFontTx/>
              <a:defRPr/>
            </a:pPr>
            <a:r>
              <a:rPr lang="zh-CN" altLang="zh-CN" sz="2800" b="1" kern="100" noProof="0">
                <a:ln>
                  <a:noFill/>
                </a:ln>
                <a:solidFill>
                  <a:srgbClr val="70AD47">
                    <a:lumMod val="50000"/>
                  </a:srgbClr>
                </a:solidFill>
                <a:effectLst/>
                <a:uLnTx/>
                <a:uFillTx/>
                <a:latin typeface="华文行楷" panose="02010800040101010101" charset="-122"/>
                <a:ea typeface="华文行楷" panose="02010800040101010101" charset="-122"/>
              </a:rPr>
              <a:t>国外</a:t>
            </a:r>
            <a:endParaRPr lang="zh-CN" altLang="zh-CN" sz="2800" b="1" kern="100" noProof="0">
              <a:ln>
                <a:noFill/>
              </a:ln>
              <a:solidFill>
                <a:srgbClr val="70AD47">
                  <a:lumMod val="50000"/>
                </a:srgbClr>
              </a:solidFill>
              <a:effectLst/>
              <a:uLnTx/>
              <a:uFillTx/>
              <a:latin typeface="华文行楷" panose="02010800040101010101" charset="-122"/>
              <a:ea typeface="华文行楷" panose="02010800040101010101" charset="-122"/>
            </a:endParaRPr>
          </a:p>
        </p:txBody>
      </p:sp>
      <p:sp>
        <p:nvSpPr>
          <p:cNvPr id="21" name="文本框 20"/>
          <p:cNvSpPr txBox="1"/>
          <p:nvPr/>
        </p:nvSpPr>
        <p:spPr>
          <a:xfrm>
            <a:off x="8760296" y="3933669"/>
            <a:ext cx="1224136" cy="521970"/>
          </a:xfrm>
          <a:prstGeom prst="rect">
            <a:avLst/>
          </a:prstGeom>
          <a:noFill/>
        </p:spPr>
        <p:txBody>
          <a:bodyPr wrap="square" rtlCol="0">
            <a:spAutoFit/>
          </a:bodyPr>
          <a:lstStyle/>
          <a:p>
            <a:pPr algn="l">
              <a:spcBef>
                <a:spcPts val="0"/>
              </a:spcBef>
              <a:spcAft>
                <a:spcPts val="0"/>
              </a:spcAft>
              <a:buClrTx/>
              <a:buSzTx/>
              <a:buFontTx/>
              <a:defRPr/>
            </a:pPr>
            <a:r>
              <a:rPr lang="zh-CN" altLang="zh-CN" sz="2800" b="1" kern="100" noProof="0">
                <a:ln>
                  <a:noFill/>
                </a:ln>
                <a:solidFill>
                  <a:srgbClr val="70AD47">
                    <a:lumMod val="50000"/>
                  </a:srgbClr>
                </a:solidFill>
                <a:effectLst/>
                <a:uLnTx/>
                <a:uFillTx/>
                <a:latin typeface="华文行楷" panose="02010800040101010101" charset="-122"/>
                <a:ea typeface="华文行楷" panose="02010800040101010101" charset="-122"/>
              </a:rPr>
              <a:t>国内</a:t>
            </a:r>
            <a:endParaRPr lang="zh-CN" altLang="zh-CN" sz="2800" b="1" kern="100" noProof="0">
              <a:ln>
                <a:noFill/>
              </a:ln>
              <a:solidFill>
                <a:srgbClr val="70AD47">
                  <a:lumMod val="50000"/>
                </a:srgbClr>
              </a:solidFill>
              <a:effectLst/>
              <a:uLnTx/>
              <a:uFillTx/>
              <a:latin typeface="华文行楷" panose="02010800040101010101" charset="-122"/>
              <a:ea typeface="华文行楷" panose="02010800040101010101" charset="-122"/>
            </a:endParaRPr>
          </a:p>
        </p:txBody>
      </p:sp>
      <p:sp>
        <p:nvSpPr>
          <p:cNvPr id="23" name="文本框 22"/>
          <p:cNvSpPr txBox="1"/>
          <p:nvPr/>
        </p:nvSpPr>
        <p:spPr>
          <a:xfrm>
            <a:off x="686320" y="1655265"/>
            <a:ext cx="5236838" cy="2147561"/>
          </a:xfrm>
          <a:prstGeom prst="rect">
            <a:avLst/>
          </a:prstGeom>
          <a:noFill/>
          <a:ln>
            <a:solidFill>
              <a:schemeClr val="tx1"/>
            </a:solidFill>
          </a:ln>
        </p:spPr>
        <p:txBody>
          <a:bodyPr wrap="square">
            <a:noAutofit/>
          </a:bodyPr>
          <a:lstStyle/>
          <a:p>
            <a:pPr algn="just"/>
            <a:r>
              <a:rPr lang="zh-CN" altLang="en-US" b="1" dirty="0">
                <a:latin typeface="楷体" panose="02010609060101010101" pitchFamily="49" charset="-122"/>
                <a:ea typeface="楷体" panose="02010609060101010101" pitchFamily="49" charset="-122"/>
                <a:cs typeface="楷体" panose="02010609060101010101" pitchFamily="49" charset="-122"/>
              </a:rPr>
              <a:t>多伦多大学的扑翼飞行器：</a:t>
            </a:r>
            <a:r>
              <a:rPr lang="zh-CN" altLang="en-US" sz="2000" dirty="0">
                <a:latin typeface="楷体" panose="02010609060101010101" pitchFamily="49" charset="-122"/>
                <a:ea typeface="楷体" panose="02010609060101010101" pitchFamily="49" charset="-122"/>
                <a:cs typeface="楷体" panose="02010609060101010101" pitchFamily="49" charset="-122"/>
              </a:rPr>
              <a:t>蜂鸟机器人</a:t>
            </a:r>
            <a:r>
              <a:rPr lang="en-US" altLang="zh-CN" dirty="0" err="1">
                <a:latin typeface="楷体" panose="02010609060101010101" pitchFamily="49" charset="-122"/>
                <a:ea typeface="楷体" panose="02010609060101010101" pitchFamily="49" charset="-122"/>
                <a:cs typeface="楷体" panose="02010609060101010101" pitchFamily="49" charset="-122"/>
              </a:rPr>
              <a:t>NanoHumingbirdu</a:t>
            </a:r>
            <a:r>
              <a:rPr lang="zh-CN" altLang="en-US" dirty="0">
                <a:latin typeface="楷体" panose="02010609060101010101" pitchFamily="49" charset="-122"/>
                <a:ea typeface="楷体" panose="02010609060101010101" pitchFamily="49" charset="-122"/>
                <a:cs typeface="楷体" panose="02010609060101010101" pitchFamily="49" charset="-122"/>
              </a:rPr>
              <a:t>，该项目从</a:t>
            </a:r>
            <a:r>
              <a:rPr lang="en-US" altLang="zh-CN" dirty="0">
                <a:latin typeface="楷体" panose="02010609060101010101" pitchFamily="49" charset="-122"/>
                <a:ea typeface="楷体" panose="02010609060101010101" pitchFamily="49" charset="-122"/>
                <a:cs typeface="楷体" panose="02010609060101010101" pitchFamily="49" charset="-122"/>
              </a:rPr>
              <a:t>2005</a:t>
            </a:r>
            <a:r>
              <a:rPr lang="zh-CN" altLang="en-US" dirty="0">
                <a:latin typeface="楷体" panose="02010609060101010101" pitchFamily="49" charset="-122"/>
                <a:ea typeface="楷体" panose="02010609060101010101" pitchFamily="49" charset="-122"/>
                <a:cs typeface="楷体" panose="02010609060101010101" pitchFamily="49" charset="-122"/>
              </a:rPr>
              <a:t>年启动，致力制造一个不大于</a:t>
            </a:r>
            <a:r>
              <a:rPr lang="en-US" altLang="zh-CN" dirty="0">
                <a:latin typeface="楷体" panose="02010609060101010101" pitchFamily="49" charset="-122"/>
                <a:ea typeface="楷体" panose="02010609060101010101" pitchFamily="49" charset="-122"/>
                <a:cs typeface="楷体" panose="02010609060101010101" pitchFamily="49" charset="-122"/>
              </a:rPr>
              <a:t>7.5</a:t>
            </a:r>
            <a:r>
              <a:rPr lang="zh-CN" altLang="en-US" dirty="0">
                <a:latin typeface="楷体" panose="02010609060101010101" pitchFamily="49" charset="-122"/>
                <a:ea typeface="楷体" panose="02010609060101010101" pitchFamily="49" charset="-122"/>
                <a:cs typeface="楷体" panose="02010609060101010101" pitchFamily="49" charset="-122"/>
              </a:rPr>
              <a:t>厘米，负载</a:t>
            </a:r>
            <a:r>
              <a:rPr lang="en-US" altLang="zh-CN" dirty="0">
                <a:latin typeface="楷体" panose="02010609060101010101" pitchFamily="49" charset="-122"/>
                <a:ea typeface="楷体" panose="02010609060101010101" pitchFamily="49" charset="-122"/>
                <a:cs typeface="楷体" panose="02010609060101010101" pitchFamily="49" charset="-122"/>
              </a:rPr>
              <a:t>2g</a:t>
            </a:r>
            <a:r>
              <a:rPr lang="zh-CN" altLang="en-US" dirty="0">
                <a:latin typeface="楷体" panose="02010609060101010101" pitchFamily="49" charset="-122"/>
                <a:ea typeface="楷体" panose="02010609060101010101" pitchFamily="49" charset="-122"/>
                <a:cs typeface="楷体" panose="02010609060101010101" pitchFamily="49" charset="-122"/>
              </a:rPr>
              <a:t>，自重不超过</a:t>
            </a:r>
            <a:r>
              <a:rPr lang="en-US" altLang="zh-CN" dirty="0">
                <a:latin typeface="楷体" panose="02010609060101010101" pitchFamily="49" charset="-122"/>
                <a:ea typeface="楷体" panose="02010609060101010101" pitchFamily="49" charset="-122"/>
                <a:cs typeface="楷体" panose="02010609060101010101" pitchFamily="49" charset="-122"/>
              </a:rPr>
              <a:t>10g</a:t>
            </a:r>
            <a:r>
              <a:rPr lang="zh-CN" altLang="en-US" dirty="0">
                <a:latin typeface="楷体" panose="02010609060101010101" pitchFamily="49" charset="-122"/>
                <a:ea typeface="楷体" panose="02010609060101010101" pitchFamily="49" charset="-122"/>
                <a:cs typeface="楷体" panose="02010609060101010101" pitchFamily="49" charset="-122"/>
              </a:rPr>
              <a:t>，能飞行</a:t>
            </a:r>
            <a:r>
              <a:rPr lang="en-US" altLang="zh-CN" dirty="0">
                <a:latin typeface="楷体" panose="02010609060101010101" pitchFamily="49" charset="-122"/>
                <a:ea typeface="楷体" panose="02010609060101010101" pitchFamily="49" charset="-122"/>
                <a:cs typeface="楷体" panose="02010609060101010101" pitchFamily="49" charset="-122"/>
              </a:rPr>
              <a:t>1km</a:t>
            </a:r>
            <a:r>
              <a:rPr lang="zh-CN" altLang="en-US" dirty="0">
                <a:latin typeface="楷体" panose="02010609060101010101" pitchFamily="49" charset="-122"/>
                <a:ea typeface="楷体" panose="02010609060101010101" pitchFamily="49" charset="-122"/>
                <a:cs typeface="楷体" panose="02010609060101010101" pitchFamily="49" charset="-122"/>
              </a:rPr>
              <a:t>，悬停数十秒且飞行速度不低于</a:t>
            </a:r>
            <a:r>
              <a:rPr lang="en-US" altLang="zh-CN" dirty="0">
                <a:latin typeface="楷体" panose="02010609060101010101" pitchFamily="49" charset="-122"/>
                <a:ea typeface="楷体" panose="02010609060101010101" pitchFamily="49" charset="-122"/>
                <a:cs typeface="楷体" panose="02010609060101010101" pitchFamily="49" charset="-122"/>
              </a:rPr>
              <a:t>5</a:t>
            </a:r>
            <a:r>
              <a:rPr lang="zh-CN" altLang="en-US" dirty="0">
                <a:latin typeface="楷体" panose="02010609060101010101" pitchFamily="49" charset="-122"/>
                <a:ea typeface="楷体" panose="02010609060101010101" pitchFamily="49" charset="-122"/>
                <a:cs typeface="楷体" panose="02010609060101010101" pitchFamily="49" charset="-122"/>
              </a:rPr>
              <a:t>米</a:t>
            </a:r>
            <a:r>
              <a:rPr lang="en-US" altLang="zh-CN" dirty="0">
                <a:latin typeface="楷体" panose="02010609060101010101" pitchFamily="49" charset="-122"/>
                <a:ea typeface="楷体" panose="02010609060101010101" pitchFamily="49" charset="-122"/>
                <a:cs typeface="楷体" panose="02010609060101010101" pitchFamily="49" charset="-122"/>
              </a:rPr>
              <a:t>/</a:t>
            </a:r>
            <a:r>
              <a:rPr lang="zh-CN" altLang="en-US" dirty="0">
                <a:latin typeface="楷体" panose="02010609060101010101" pitchFamily="49" charset="-122"/>
                <a:ea typeface="楷体" panose="02010609060101010101" pitchFamily="49" charset="-122"/>
                <a:cs typeface="楷体" panose="02010609060101010101" pitchFamily="49" charset="-122"/>
              </a:rPr>
              <a:t>秒的微型飞行器。</a:t>
            </a:r>
            <a:r>
              <a:rPr lang="en-US" altLang="zh-CN" dirty="0">
                <a:latin typeface="楷体" panose="02010609060101010101" pitchFamily="49" charset="-122"/>
                <a:ea typeface="楷体" panose="02010609060101010101" pitchFamily="49" charset="-122"/>
                <a:cs typeface="楷体" panose="02010609060101010101" pitchFamily="49" charset="-122"/>
              </a:rPr>
              <a:t>2011</a:t>
            </a:r>
            <a:r>
              <a:rPr lang="zh-CN" altLang="en-US" dirty="0">
                <a:latin typeface="楷体" panose="02010609060101010101" pitchFamily="49" charset="-122"/>
                <a:ea typeface="楷体" panose="02010609060101010101" pitchFamily="49" charset="-122"/>
                <a:cs typeface="楷体" panose="02010609060101010101" pitchFamily="49" charset="-122"/>
              </a:rPr>
              <a:t>年实 现带有</a:t>
            </a:r>
            <a:r>
              <a:rPr lang="zh-CN" altLang="en-US" sz="2000" dirty="0">
                <a:latin typeface="楷体" panose="02010609060101010101" pitchFamily="49" charset="-122"/>
                <a:ea typeface="楷体" panose="02010609060101010101" pitchFamily="49" charset="-122"/>
                <a:cs typeface="楷体" panose="02010609060101010101" pitchFamily="49" charset="-122"/>
              </a:rPr>
              <a:t>摄像系统，能上下俯仰、翻转、悬停等多种飞行方式，持续飞行</a:t>
            </a:r>
            <a:r>
              <a:rPr lang="en-US" altLang="zh-CN" sz="2000" dirty="0">
                <a:latin typeface="楷体" panose="02010609060101010101" pitchFamily="49" charset="-122"/>
                <a:ea typeface="楷体" panose="02010609060101010101" pitchFamily="49" charset="-122"/>
                <a:cs typeface="楷体" panose="02010609060101010101" pitchFamily="49" charset="-122"/>
              </a:rPr>
              <a:t>11min</a:t>
            </a:r>
            <a:r>
              <a:rPr lang="zh-CN" altLang="en-US" dirty="0">
                <a:latin typeface="楷体" panose="02010609060101010101" pitchFamily="49" charset="-122"/>
                <a:ea typeface="楷体" panose="02010609060101010101" pitchFamily="49" charset="-122"/>
                <a:cs typeface="楷体" panose="02010609060101010101" pitchFamily="49" charset="-122"/>
              </a:rPr>
              <a:t>的蜂鸟机器人。</a:t>
            </a:r>
            <a:endParaRPr lang="zh-CN" altLang="en-US" dirty="0">
              <a:latin typeface="楷体" panose="02010609060101010101" pitchFamily="49" charset="-122"/>
              <a:ea typeface="楷体" panose="02010609060101010101" pitchFamily="49" charset="-122"/>
              <a:cs typeface="楷体" panose="02010609060101010101" pitchFamily="49" charset="-122"/>
            </a:endParaRPr>
          </a:p>
        </p:txBody>
      </p:sp>
      <p:sp>
        <p:nvSpPr>
          <p:cNvPr id="6" name="文本框 5"/>
          <p:cNvSpPr txBox="1"/>
          <p:nvPr/>
        </p:nvSpPr>
        <p:spPr>
          <a:xfrm>
            <a:off x="6671156" y="4584994"/>
            <a:ext cx="5095354" cy="1796041"/>
          </a:xfrm>
          <a:prstGeom prst="rect">
            <a:avLst/>
          </a:prstGeom>
          <a:noFill/>
          <a:ln>
            <a:solidFill>
              <a:schemeClr val="tx1"/>
            </a:solidFill>
          </a:ln>
        </p:spPr>
        <p:txBody>
          <a:bodyPr wrap="square" rtlCol="0">
            <a:noAutofit/>
          </a:bodyPr>
          <a:lstStyle/>
          <a:p>
            <a:pPr algn="just">
              <a:buClrTx/>
              <a:buSzTx/>
              <a:buFontTx/>
            </a:pPr>
            <a:r>
              <a:rPr b="1" dirty="0">
                <a:latin typeface="楷体" panose="02010609060101010101" pitchFamily="49" charset="-122"/>
                <a:ea typeface="楷体" panose="02010609060101010101" pitchFamily="49" charset="-122"/>
                <a:cs typeface="楷体" panose="02010609060101010101" pitchFamily="49" charset="-122"/>
              </a:rPr>
              <a:t>西工大下属的爱生公司研制的ASN-211</a:t>
            </a:r>
            <a:r>
              <a:rPr lang="zh-CN" b="1" dirty="0">
                <a:latin typeface="楷体" panose="02010609060101010101" pitchFamily="49" charset="-122"/>
                <a:ea typeface="楷体" panose="02010609060101010101" pitchFamily="49" charset="-122"/>
                <a:cs typeface="楷体" panose="02010609060101010101" pitchFamily="49" charset="-122"/>
              </a:rPr>
              <a:t>：</a:t>
            </a:r>
            <a:r>
              <a:rPr dirty="0">
                <a:latin typeface="楷体" panose="02010609060101010101" pitchFamily="49" charset="-122"/>
                <a:ea typeface="楷体" panose="02010609060101010101" pitchFamily="49" charset="-122"/>
                <a:cs typeface="楷体" panose="02010609060101010101" pitchFamily="49" charset="-122"/>
              </a:rPr>
              <a:t>机采用传统的四杆机构驱动，翼面呈上表面弧线薄翼，重220g</a:t>
            </a:r>
            <a:r>
              <a:rPr>
                <a:latin typeface="楷体" panose="02010609060101010101" pitchFamily="49" charset="-122"/>
                <a:ea typeface="楷体" panose="02010609060101010101" pitchFamily="49" charset="-122"/>
                <a:cs typeface="楷体" panose="02010609060101010101" pitchFamily="49" charset="-122"/>
              </a:rPr>
              <a:t>，翼展60cm，航速6-10m</a:t>
            </a:r>
            <a:r>
              <a:rPr dirty="0">
                <a:latin typeface="楷体" panose="02010609060101010101" pitchFamily="49" charset="-122"/>
                <a:ea typeface="楷体" panose="02010609060101010101" pitchFamily="49" charset="-122"/>
                <a:cs typeface="楷体" panose="02010609060101010101" pitchFamily="49" charset="-122"/>
              </a:rPr>
              <a:t>/s</a:t>
            </a:r>
            <a:r>
              <a:rPr>
                <a:latin typeface="楷体" panose="02010609060101010101" pitchFamily="49" charset="-122"/>
                <a:ea typeface="楷体" panose="02010609060101010101" pitchFamily="49" charset="-122"/>
                <a:cs typeface="楷体" panose="02010609060101010101" pitchFamily="49" charset="-122"/>
              </a:rPr>
              <a:t>。ASN-211整个机构主要由高强度铝合金</a:t>
            </a:r>
            <a:r>
              <a:rPr dirty="0">
                <a:latin typeface="楷体" panose="02010609060101010101" pitchFamily="49" charset="-122"/>
                <a:ea typeface="楷体" panose="02010609060101010101" pitchFamily="49" charset="-122"/>
                <a:cs typeface="楷体" panose="02010609060101010101" pitchFamily="49" charset="-122"/>
              </a:rPr>
              <a:t>、钦合金</a:t>
            </a:r>
            <a:r>
              <a:rPr>
                <a:latin typeface="楷体" panose="02010609060101010101" pitchFamily="49" charset="-122"/>
                <a:ea typeface="楷体" panose="02010609060101010101" pitchFamily="49" charset="-122"/>
                <a:cs typeface="楷体" panose="02010609060101010101" pitchFamily="49" charset="-122"/>
              </a:rPr>
              <a:t>、PE工程塑料制成</a:t>
            </a:r>
            <a:r>
              <a:rPr dirty="0">
                <a:latin typeface="楷体" panose="02010609060101010101" pitchFamily="49" charset="-122"/>
                <a:ea typeface="楷体" panose="02010609060101010101" pitchFamily="49" charset="-122"/>
                <a:cs typeface="楷体" panose="02010609060101010101" pitchFamily="49" charset="-122"/>
              </a:rPr>
              <a:t>，其优点是噪音小、方便携带等特点，在执行侦察任务时可无声接近目标区，且不被发现。</a:t>
            </a:r>
            <a:endParaRPr dirty="0">
              <a:latin typeface="楷体" panose="02010609060101010101" pitchFamily="49" charset="-122"/>
              <a:ea typeface="楷体" panose="02010609060101010101" pitchFamily="49" charset="-122"/>
              <a:cs typeface="楷体" panose="02010609060101010101" pitchFamily="49" charset="-122"/>
            </a:endParaRPr>
          </a:p>
        </p:txBody>
      </p:sp>
      <p:pic>
        <p:nvPicPr>
          <p:cNvPr id="1026" name="Picture 2"/>
          <p:cNvPicPr>
            <a:picLocks noChangeAspect="1" noChangeArrowheads="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bwMode="auto">
          <a:xfrm>
            <a:off x="5825180" y="4070333"/>
            <a:ext cx="9525" cy="95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custDataLst>
              <p:tags r:id="rId3"/>
            </p:custDataLst>
          </p:nvPr>
        </p:nvPicPr>
        <p:blipFill>
          <a:blip r:embed="rId2">
            <a:extLst>
              <a:ext uri="{28A0092B-C50C-407E-A947-70E740481C1C}">
                <a14:useLocalDpi xmlns:a14="http://schemas.microsoft.com/office/drawing/2010/main" val="0"/>
              </a:ext>
            </a:extLst>
          </a:blip>
          <a:srcRect/>
          <a:stretch>
            <a:fillRect/>
          </a:stretch>
        </p:blipFill>
        <p:spPr bwMode="auto">
          <a:xfrm>
            <a:off x="5834070" y="4222733"/>
            <a:ext cx="9525" cy="9525"/>
          </a:xfrm>
          <a:prstGeom prst="rect">
            <a:avLst/>
          </a:prstGeom>
          <a:noFill/>
          <a:extLst>
            <a:ext uri="{909E8E84-426E-40DD-AFC4-6F175D3DCCD1}">
              <a14:hiddenFill xmlns:a14="http://schemas.microsoft.com/office/drawing/2010/main">
                <a:solidFill>
                  <a:srgbClr val="FFFFFF"/>
                </a:solidFill>
              </a14:hiddenFill>
            </a:ext>
          </a:extLst>
        </p:spPr>
      </p:pic>
      <p:pic>
        <p:nvPicPr>
          <p:cNvPr id="9" name="图片 8"/>
          <p:cNvPicPr>
            <a:picLocks noChangeAspect="1"/>
          </p:cNvPicPr>
          <p:nvPr>
            <p:custDataLst>
              <p:tags r:id="rId4"/>
            </p:custDataLst>
          </p:nvPr>
        </p:nvPicPr>
        <p:blipFill>
          <a:blip r:embed="rId5"/>
          <a:stretch>
            <a:fillRect/>
          </a:stretch>
        </p:blipFill>
        <p:spPr>
          <a:xfrm>
            <a:off x="6539547" y="4374832"/>
            <a:ext cx="9525" cy="9525"/>
          </a:xfrm>
          <a:prstGeom prst="rect">
            <a:avLst/>
          </a:prstGeom>
        </p:spPr>
      </p:pic>
      <p:pic>
        <p:nvPicPr>
          <p:cNvPr id="7" name="图片 6"/>
          <p:cNvPicPr>
            <a:picLocks noChangeAspect="1"/>
          </p:cNvPicPr>
          <p:nvPr>
            <p:custDataLst>
              <p:tags r:id="rId6"/>
            </p:custDataLst>
          </p:nvPr>
        </p:nvPicPr>
        <p:blipFill>
          <a:blip r:embed="rId7"/>
          <a:stretch>
            <a:fillRect/>
          </a:stretch>
        </p:blipFill>
        <p:spPr>
          <a:xfrm>
            <a:off x="1064267" y="3957620"/>
            <a:ext cx="4396740" cy="2605405"/>
          </a:xfrm>
          <a:prstGeom prst="rect">
            <a:avLst/>
          </a:prstGeom>
        </p:spPr>
      </p:pic>
      <p:pic>
        <p:nvPicPr>
          <p:cNvPr id="11" name="图片 10"/>
          <p:cNvPicPr>
            <a:picLocks noChangeAspect="1"/>
          </p:cNvPicPr>
          <p:nvPr>
            <p:custDataLst>
              <p:tags r:id="rId8"/>
            </p:custDataLst>
          </p:nvPr>
        </p:nvPicPr>
        <p:blipFill>
          <a:blip r:embed="rId9"/>
          <a:stretch>
            <a:fillRect/>
          </a:stretch>
        </p:blipFill>
        <p:spPr>
          <a:xfrm>
            <a:off x="7098030" y="1398905"/>
            <a:ext cx="3933190" cy="2372360"/>
          </a:xfrm>
          <a:prstGeom prst="rect">
            <a:avLst/>
          </a:prstGeom>
        </p:spPr>
      </p:pic>
      <p:pic>
        <p:nvPicPr>
          <p:cNvPr id="5" name="图片 4" descr="图片1"/>
          <p:cNvPicPr>
            <a:picLocks noChangeAspect="1"/>
          </p:cNvPicPr>
          <p:nvPr/>
        </p:nvPicPr>
        <p:blipFill>
          <a:blip r:embed="rId10"/>
          <a:stretch>
            <a:fillRect/>
          </a:stretch>
        </p:blipFill>
        <p:spPr>
          <a:xfrm>
            <a:off x="10525342" y="100348"/>
            <a:ext cx="1666240" cy="1217930"/>
          </a:xfrm>
          <a:prstGeom prst="rect">
            <a:avLst/>
          </a:prstGeom>
          <a:noFill/>
          <a:ln w="9525">
            <a:noFill/>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grpSp>
        <p:nvGrpSpPr>
          <p:cNvPr id="3" name="GroupShape2"/>
          <p:cNvGrpSpPr/>
          <p:nvPr/>
        </p:nvGrpSpPr>
        <p:grpSpPr>
          <a:xfrm>
            <a:off x="1127125" y="1735455"/>
            <a:ext cx="4936490" cy="113030"/>
            <a:chOff x="1117600" y="2692400"/>
            <a:chExt cx="6146800" cy="63500"/>
          </a:xfrm>
        </p:grpSpPr>
        <p:sp>
          <p:nvSpPr>
            <p:cNvPr id="49"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0" name="文本框 19"/>
          <p:cNvSpPr txBox="1"/>
          <p:nvPr/>
        </p:nvSpPr>
        <p:spPr>
          <a:xfrm>
            <a:off x="1127833" y="1988538"/>
            <a:ext cx="4935674" cy="1405193"/>
          </a:xfrm>
          <a:prstGeom prst="rect">
            <a:avLst/>
          </a:prstGeom>
          <a:noFill/>
          <a:ln>
            <a:noFill/>
          </a:ln>
        </p:spPr>
        <p:txBody>
          <a:bodyPr wrap="square">
            <a:spAutoFit/>
          </a:bodyPr>
          <a:lstStyle/>
          <a:p>
            <a:pPr indent="0" algn="just" fontAlgn="auto">
              <a:lnSpc>
                <a:spcPct val="150000"/>
              </a:lnSpc>
            </a:pPr>
            <a:r>
              <a:rPr lang="zh-CN" altLang="zh-CN" sz="2000" b="1" kern="100" dirty="0">
                <a:solidFill>
                  <a:schemeClr val="accent6">
                    <a:lumMod val="50000"/>
                  </a:schemeClr>
                </a:solidFill>
                <a:latin typeface="楷体" panose="02010609060101010101" pitchFamily="49" charset="-122"/>
                <a:ea typeface="楷体" panose="02010609060101010101" pitchFamily="49" charset="-122"/>
              </a:rPr>
              <a:t>鸟类经过长期的自然进化，是天生的飞行大师，我们团队通过研究鸟类飞行过程，分析飞行特点，总结出如下规律：</a:t>
            </a:r>
            <a:endParaRPr lang="zh-CN" altLang="zh-CN" sz="2000" b="1" kern="100" dirty="0">
              <a:solidFill>
                <a:schemeClr val="accent6">
                  <a:lumMod val="50000"/>
                </a:schemeClr>
              </a:solidFill>
              <a:latin typeface="楷体" panose="02010609060101010101" pitchFamily="49" charset="-122"/>
              <a:ea typeface="楷体" panose="02010609060101010101" pitchFamily="49" charset="-122"/>
            </a:endParaRPr>
          </a:p>
        </p:txBody>
      </p:sp>
      <p:sp>
        <p:nvSpPr>
          <p:cNvPr id="22" name="文本框 21"/>
          <p:cNvSpPr txBox="1"/>
          <p:nvPr/>
        </p:nvSpPr>
        <p:spPr>
          <a:xfrm>
            <a:off x="1429730" y="1146860"/>
            <a:ext cx="3697605" cy="521970"/>
          </a:xfrm>
          <a:prstGeom prst="rect">
            <a:avLst/>
          </a:prstGeom>
          <a:noFill/>
        </p:spPr>
        <p:txBody>
          <a:bodyPr wrap="square">
            <a:spAutoFit/>
          </a:bodyPr>
          <a:lstStyle/>
          <a:p>
            <a:pPr algn="l">
              <a:spcBef>
                <a:spcPts val="0"/>
              </a:spcBef>
              <a:spcAft>
                <a:spcPts val="0"/>
              </a:spcAft>
              <a:buClrTx/>
              <a:buSzTx/>
              <a:buFontTx/>
              <a:defRPr/>
            </a:pPr>
            <a:r>
              <a:rPr lang="zh-CN" altLang="zh-CN" sz="2800" b="1" kern="100" noProof="0">
                <a:ln>
                  <a:noFill/>
                </a:ln>
                <a:solidFill>
                  <a:srgbClr val="78BDC4"/>
                </a:solidFill>
                <a:effectLst/>
                <a:uLnTx/>
                <a:uFillTx/>
                <a:latin typeface="华文行楷" panose="02010800040101010101" charset="-122"/>
                <a:ea typeface="华文行楷" panose="02010800040101010101" charset="-122"/>
                <a:sym typeface="+mn-lt"/>
              </a:rPr>
              <a:t>鸟类运动拆解分析</a:t>
            </a:r>
            <a:endParaRPr lang="zh-CN" altLang="zh-CN" sz="2800" b="1" kern="100" noProof="0">
              <a:ln>
                <a:noFill/>
              </a:ln>
              <a:solidFill>
                <a:srgbClr val="78BDC4"/>
              </a:solidFill>
              <a:effectLst/>
              <a:uLnTx/>
              <a:uFillTx/>
              <a:latin typeface="华文行楷" panose="02010800040101010101" charset="-122"/>
              <a:ea typeface="华文行楷" panose="02010800040101010101" charset="-122"/>
              <a:sym typeface="+mn-lt"/>
            </a:endParaRPr>
          </a:p>
        </p:txBody>
      </p:sp>
      <p:pic>
        <p:nvPicPr>
          <p:cNvPr id="23" name="图片 22"/>
          <p:cNvPicPr>
            <a:picLocks noChangeAspect="1"/>
          </p:cNvPicPr>
          <p:nvPr/>
        </p:nvPicPr>
        <p:blipFill>
          <a:blip r:embed="rId1"/>
          <a:stretch>
            <a:fillRect/>
          </a:stretch>
        </p:blipFill>
        <p:spPr>
          <a:xfrm>
            <a:off x="7550367" y="1703588"/>
            <a:ext cx="3619500" cy="4286250"/>
          </a:xfrm>
          <a:prstGeom prst="rect">
            <a:avLst/>
          </a:prstGeom>
          <a:noFill/>
          <a:ln>
            <a:solidFill>
              <a:schemeClr val="tx1"/>
            </a:solidFill>
          </a:ln>
        </p:spPr>
      </p:pic>
      <p:sp>
        <p:nvSpPr>
          <p:cNvPr id="4" name="椭圆 3"/>
          <p:cNvSpPr/>
          <p:nvPr>
            <p:custDataLst>
              <p:tags r:id="rId2"/>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5" name="文本框 4"/>
          <p:cNvSpPr txBox="1"/>
          <p:nvPr>
            <p:custDataLst>
              <p:tags r:id="rId3"/>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rPr>
              <a:t>3</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6" name="文本框 5"/>
          <p:cNvSpPr txBox="1"/>
          <p:nvPr>
            <p:custDataLst>
              <p:tags r:id="rId4"/>
            </p:custDataLst>
          </p:nvPr>
        </p:nvSpPr>
        <p:spPr>
          <a:xfrm>
            <a:off x="1430020" y="153670"/>
            <a:ext cx="4233932" cy="970915"/>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rPr>
              <a:t>飞行原理分析</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sp>
        <p:nvSpPr>
          <p:cNvPr id="2" name="文本框 1"/>
          <p:cNvSpPr txBox="1"/>
          <p:nvPr/>
        </p:nvSpPr>
        <p:spPr>
          <a:xfrm>
            <a:off x="8194892" y="6042866"/>
            <a:ext cx="2330450" cy="306705"/>
          </a:xfrm>
          <a:prstGeom prst="rect">
            <a:avLst/>
          </a:prstGeom>
          <a:noFill/>
        </p:spPr>
        <p:txBody>
          <a:bodyPr wrap="square" rtlCol="0">
            <a:spAutoFit/>
          </a:bodyPr>
          <a:lstStyle/>
          <a:p>
            <a:r>
              <a:rPr lang="zh-CN" altLang="en-US" sz="1400">
                <a:solidFill>
                  <a:schemeClr val="bg1">
                    <a:lumMod val="50000"/>
                  </a:schemeClr>
                </a:solidFill>
                <a:latin typeface="楷体" panose="02010609060101010101" pitchFamily="49" charset="-122"/>
                <a:ea typeface="楷体" panose="02010609060101010101" pitchFamily="49" charset="-122"/>
              </a:rPr>
              <a:t>鸟类扑翼飞行一个周期分解</a:t>
            </a:r>
            <a:endParaRPr lang="zh-CN" altLang="en-US" sz="1400">
              <a:solidFill>
                <a:schemeClr val="bg1">
                  <a:lumMod val="50000"/>
                </a:schemeClr>
              </a:solidFill>
              <a:latin typeface="楷体" panose="02010609060101010101" pitchFamily="49" charset="-122"/>
              <a:ea typeface="楷体" panose="02010609060101010101" pitchFamily="49" charset="-122"/>
            </a:endParaRPr>
          </a:p>
        </p:txBody>
      </p:sp>
      <p:sp>
        <p:nvSpPr>
          <p:cNvPr id="8" name="圆角矩形 7"/>
          <p:cNvSpPr/>
          <p:nvPr/>
        </p:nvSpPr>
        <p:spPr>
          <a:xfrm>
            <a:off x="839416" y="3612021"/>
            <a:ext cx="2856859" cy="2839251"/>
          </a:xfrm>
          <a:prstGeom prst="roundRect">
            <a:avLst/>
          </a:prstGeom>
          <a:solidFill>
            <a:srgbClr val="78BDC4"/>
          </a:solidFill>
        </p:spPr>
        <p:style>
          <a:lnRef idx="3">
            <a:schemeClr val="lt1"/>
          </a:lnRef>
          <a:fillRef idx="1">
            <a:schemeClr val="accent6"/>
          </a:fillRef>
          <a:effectRef idx="1">
            <a:schemeClr val="accent6"/>
          </a:effectRef>
          <a:fontRef idx="minor">
            <a:schemeClr val="lt1"/>
          </a:fontRef>
        </p:style>
        <p:txBody>
          <a:bodyPr rtlCol="0" anchor="ctr"/>
          <a:lstStyle/>
          <a:p>
            <a:pPr algn="just"/>
            <a:r>
              <a:rPr lang="zh-CN" altLang="en-US" sz="2000"/>
              <a:t>(1)下扑阶段:鸟翼从最高点开始下扑，扑翼基本保持展开状态，外翼有小幅度的弯曲折叠，其后外翼的折叠幅度继续增大，如图中a-f。</a:t>
            </a:r>
            <a:endParaRPr lang="zh-CN" altLang="en-US" sz="2000"/>
          </a:p>
        </p:txBody>
      </p:sp>
      <p:sp>
        <p:nvSpPr>
          <p:cNvPr id="9" name="圆角矩形 8"/>
          <p:cNvSpPr/>
          <p:nvPr>
            <p:custDataLst>
              <p:tags r:id="rId5"/>
            </p:custDataLst>
          </p:nvPr>
        </p:nvSpPr>
        <p:spPr>
          <a:xfrm>
            <a:off x="3950078" y="3612022"/>
            <a:ext cx="2856859" cy="2839250"/>
          </a:xfrm>
          <a:prstGeom prst="roundRect">
            <a:avLst/>
          </a:prstGeom>
          <a:solidFill>
            <a:srgbClr val="78BDC4"/>
          </a:solidFill>
        </p:spPr>
        <p:style>
          <a:lnRef idx="3">
            <a:schemeClr val="lt1"/>
          </a:lnRef>
          <a:fillRef idx="1">
            <a:schemeClr val="accent6"/>
          </a:fillRef>
          <a:effectRef idx="1">
            <a:schemeClr val="accent6"/>
          </a:effectRef>
          <a:fontRef idx="minor">
            <a:schemeClr val="lt1"/>
          </a:fontRef>
        </p:style>
        <p:txBody>
          <a:bodyPr rtlCol="0" anchor="ctr"/>
          <a:lstStyle/>
          <a:p>
            <a:pPr algn="just"/>
            <a:r>
              <a:rPr lang="zh-CN" altLang="en-US" sz="2000"/>
              <a:t>(2) 抬升阶段:弯曲折叠完成后，翅膀保持原有的拱形，从最低点开始上扑，在最高点处有小幅度的折叠，如图中 g-</a:t>
            </a:r>
            <a:r>
              <a:rPr lang="en-US" altLang="zh-CN" sz="2000"/>
              <a:t>I</a:t>
            </a:r>
            <a:r>
              <a:rPr lang="zh-CN" altLang="en-US" sz="2000"/>
              <a:t>。</a:t>
            </a:r>
            <a:endParaRPr lang="en-US" altLang="zh-CN" sz="2000"/>
          </a:p>
        </p:txBody>
      </p:sp>
      <p:pic>
        <p:nvPicPr>
          <p:cNvPr id="10" name="图片 9" descr="图片1"/>
          <p:cNvPicPr>
            <a:picLocks noChangeAspect="1"/>
          </p:cNvPicPr>
          <p:nvPr/>
        </p:nvPicPr>
        <p:blipFill>
          <a:blip r:embed="rId6"/>
          <a:stretch>
            <a:fillRect/>
          </a:stretch>
        </p:blipFill>
        <p:spPr>
          <a:xfrm>
            <a:off x="10525342" y="100348"/>
            <a:ext cx="1666240" cy="1217930"/>
          </a:xfrm>
          <a:prstGeom prst="rect">
            <a:avLst/>
          </a:prstGeom>
          <a:noFill/>
          <a:ln w="9525">
            <a:noFill/>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nvGrpSpPr>
          <p:cNvPr id="3" name="GroupShape2"/>
          <p:cNvGrpSpPr/>
          <p:nvPr/>
        </p:nvGrpSpPr>
        <p:grpSpPr>
          <a:xfrm flipV="1">
            <a:off x="367610" y="1881307"/>
            <a:ext cx="8032646" cy="132395"/>
            <a:chOff x="1117600" y="2692400"/>
            <a:chExt cx="6146800" cy="63500"/>
          </a:xfrm>
        </p:grpSpPr>
        <p:sp>
          <p:nvSpPr>
            <p:cNvPr id="49"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 name="椭圆 3"/>
          <p:cNvSpPr/>
          <p:nvPr>
            <p:custDataLst>
              <p:tags r:id="rId1"/>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 name="文本框 4"/>
          <p:cNvSpPr txBox="1"/>
          <p:nvPr>
            <p:custDataLst>
              <p:tags r:id="rId2"/>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rPr>
              <a:t>4</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6" name="文本框 5"/>
          <p:cNvSpPr txBox="1"/>
          <p:nvPr>
            <p:custDataLst>
              <p:tags r:id="rId3"/>
            </p:custDataLst>
          </p:nvPr>
        </p:nvSpPr>
        <p:spPr>
          <a:xfrm>
            <a:off x="1430020" y="153670"/>
            <a:ext cx="5962124" cy="847733"/>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lang="zh-CN" altLang="en-US" sz="4400" b="1">
                <a:solidFill>
                  <a:srgbClr val="78BDC4"/>
                </a:solidFill>
                <a:latin typeface="楷体" panose="02010609060101010101" pitchFamily="49" charset="-122"/>
                <a:ea typeface="楷体" panose="02010609060101010101" pitchFamily="49" charset="-122"/>
                <a:cs typeface="+mn-ea"/>
                <a:sym typeface="+mn-lt"/>
              </a:rPr>
              <a:t>飞行原理设计</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pic>
        <p:nvPicPr>
          <p:cNvPr id="12" name="图片 11" descr="图片1"/>
          <p:cNvPicPr>
            <a:picLocks noChangeAspect="1"/>
          </p:cNvPicPr>
          <p:nvPr/>
        </p:nvPicPr>
        <p:blipFill>
          <a:blip r:embed="rId4"/>
          <a:stretch>
            <a:fillRect/>
          </a:stretch>
        </p:blipFill>
        <p:spPr>
          <a:xfrm>
            <a:off x="10525342" y="100348"/>
            <a:ext cx="1666240" cy="1217930"/>
          </a:xfrm>
          <a:prstGeom prst="rect">
            <a:avLst/>
          </a:prstGeom>
          <a:noFill/>
          <a:ln w="9525">
            <a:noFill/>
          </a:ln>
        </p:spPr>
      </p:pic>
      <p:sp>
        <p:nvSpPr>
          <p:cNvPr id="14" name="文本框 13"/>
          <p:cNvSpPr txBox="1"/>
          <p:nvPr/>
        </p:nvSpPr>
        <p:spPr>
          <a:xfrm>
            <a:off x="6113287" y="3722245"/>
            <a:ext cx="6094428" cy="1200329"/>
          </a:xfrm>
          <a:prstGeom prst="rect">
            <a:avLst/>
          </a:prstGeom>
          <a:noFill/>
        </p:spPr>
        <p:txBody>
          <a:bodyPr wrap="square">
            <a:spAutoFit/>
          </a:bodyPr>
          <a:lstStyle/>
          <a:p>
            <a:r>
              <a:rPr lang="en-US" altLang="zh-CN">
                <a:latin typeface="楷体" panose="02010609060101010101" pitchFamily="49" charset="-122"/>
                <a:ea typeface="楷体" panose="02010609060101010101" pitchFamily="49" charset="-122"/>
              </a:rPr>
              <a:t>(2)</a:t>
            </a:r>
            <a:r>
              <a:rPr lang="zh-CN" altLang="en-US">
                <a:latin typeface="楷体" panose="02010609060101010101" pitchFamily="49" charset="-122"/>
                <a:ea typeface="楷体" panose="02010609060101010101" pitchFamily="49" charset="-122"/>
              </a:rPr>
              <a:t>轴向运动：主要体现在翅膀弦向的扭转动作，即攻角的变化。而鸟类的翅膀在运动时内翼的攻角变化很小，基本忽略不计，因此该运动基本产生在外翼上，使得外翼在运动时可以产生水平方向的推力。</a:t>
            </a:r>
            <a:endParaRPr lang="zh-CN" altLang="en-US">
              <a:latin typeface="楷体" panose="02010609060101010101" pitchFamily="49" charset="-122"/>
              <a:ea typeface="楷体" panose="02010609060101010101" pitchFamily="49" charset="-122"/>
            </a:endParaRPr>
          </a:p>
        </p:txBody>
      </p:sp>
      <p:sp>
        <p:nvSpPr>
          <p:cNvPr id="16" name="文本框 15"/>
          <p:cNvSpPr txBox="1"/>
          <p:nvPr/>
        </p:nvSpPr>
        <p:spPr>
          <a:xfrm>
            <a:off x="409425" y="1202203"/>
            <a:ext cx="7558784" cy="707886"/>
          </a:xfrm>
          <a:prstGeom prst="rect">
            <a:avLst/>
          </a:prstGeom>
          <a:noFill/>
        </p:spPr>
        <p:txBody>
          <a:bodyPr wrap="square">
            <a:spAutoFit/>
          </a:bodyPr>
          <a:lstStyle/>
          <a:p>
            <a:r>
              <a:rPr lang="zh-CN" altLang="en-US" sz="2000" b="1">
                <a:solidFill>
                  <a:srgbClr val="78BDC4"/>
                </a:solidFill>
                <a:latin typeface="楷体" panose="02010609060101010101" pitchFamily="49" charset="-122"/>
                <a:ea typeface="楷体" panose="02010609060101010101" pitchFamily="49" charset="-122"/>
              </a:rPr>
              <a:t>通过各种观察结果表明，鸟类在飞行过程可以将飞行动作看作是简单动作的组合，一般可以分为三部分</a:t>
            </a:r>
            <a:r>
              <a:rPr lang="en-US" altLang="zh-CN" sz="2000" b="1">
                <a:solidFill>
                  <a:srgbClr val="78BDC4"/>
                </a:solidFill>
                <a:latin typeface="楷体" panose="02010609060101010101" pitchFamily="49" charset="-122"/>
                <a:ea typeface="楷体" panose="02010609060101010101" pitchFamily="49" charset="-122"/>
              </a:rPr>
              <a:t>:</a:t>
            </a:r>
            <a:endParaRPr lang="en-US" altLang="zh-CN" sz="2000" b="1">
              <a:solidFill>
                <a:srgbClr val="78BDC4"/>
              </a:solidFill>
              <a:latin typeface="楷体" panose="02010609060101010101" pitchFamily="49" charset="-122"/>
              <a:ea typeface="楷体" panose="02010609060101010101" pitchFamily="49" charset="-122"/>
            </a:endParaRPr>
          </a:p>
        </p:txBody>
      </p:sp>
      <p:sp>
        <p:nvSpPr>
          <p:cNvPr id="18" name="文本框 17"/>
          <p:cNvSpPr txBox="1"/>
          <p:nvPr/>
        </p:nvSpPr>
        <p:spPr>
          <a:xfrm>
            <a:off x="146954" y="2257620"/>
            <a:ext cx="6094428" cy="923330"/>
          </a:xfrm>
          <a:prstGeom prst="rect">
            <a:avLst/>
          </a:prstGeom>
          <a:noFill/>
        </p:spPr>
        <p:txBody>
          <a:bodyPr wrap="square">
            <a:spAutoFit/>
          </a:bodyPr>
          <a:lstStyle/>
          <a:p>
            <a:r>
              <a:rPr lang="en-US" altLang="zh-CN">
                <a:latin typeface="楷体" panose="02010609060101010101" pitchFamily="49" charset="-122"/>
                <a:ea typeface="楷体" panose="02010609060101010101" pitchFamily="49" charset="-122"/>
              </a:rPr>
              <a:t>(1)</a:t>
            </a:r>
            <a:r>
              <a:rPr lang="zh-CN" altLang="en-US">
                <a:latin typeface="楷体" panose="02010609060101010101" pitchFamily="49" charset="-122"/>
                <a:ea typeface="楷体" panose="02010609060101010101" pitchFamily="49" charset="-122"/>
              </a:rPr>
              <a:t>垂直运动：该过程主要的运动形式是翅膀在垂直平面内的上下扑动运动，其他的动作都是该动作的基础上进行的，是产生升力和推力的重要运动。</a:t>
            </a:r>
            <a:endParaRPr lang="zh-CN" altLang="en-US">
              <a:latin typeface="楷体" panose="02010609060101010101" pitchFamily="49" charset="-122"/>
              <a:ea typeface="楷体" panose="02010609060101010101" pitchFamily="49" charset="-122"/>
            </a:endParaRPr>
          </a:p>
        </p:txBody>
      </p:sp>
      <p:sp>
        <p:nvSpPr>
          <p:cNvPr id="20" name="文本框 19"/>
          <p:cNvSpPr txBox="1"/>
          <p:nvPr/>
        </p:nvSpPr>
        <p:spPr>
          <a:xfrm>
            <a:off x="146954" y="5497287"/>
            <a:ext cx="6094428" cy="923330"/>
          </a:xfrm>
          <a:prstGeom prst="rect">
            <a:avLst/>
          </a:prstGeom>
          <a:noFill/>
        </p:spPr>
        <p:txBody>
          <a:bodyPr wrap="square">
            <a:spAutoFit/>
          </a:bodyPr>
          <a:lstStyle/>
          <a:p>
            <a:r>
              <a:rPr lang="en-US" altLang="zh-CN">
                <a:latin typeface="楷体" panose="02010609060101010101" pitchFamily="49" charset="-122"/>
                <a:ea typeface="楷体" panose="02010609060101010101" pitchFamily="49" charset="-122"/>
              </a:rPr>
              <a:t>(3) </a:t>
            </a:r>
            <a:r>
              <a:rPr lang="zh-CN" altLang="en-US">
                <a:latin typeface="楷体" panose="02010609060101010101" pitchFamily="49" charset="-122"/>
                <a:ea typeface="楷体" panose="02010609060101010101" pitchFamily="49" charset="-122"/>
              </a:rPr>
              <a:t>折展运动：该运动是翅膀在展向完成的。通过展开和收拢增加或减小翅膀的受力面积，使得在一个运动周期内的升力能有效提升。</a:t>
            </a:r>
            <a:endParaRPr lang="zh-CN" altLang="en-US">
              <a:latin typeface="楷体" panose="02010609060101010101" pitchFamily="49" charset="-122"/>
              <a:ea typeface="楷体" panose="02010609060101010101" pitchFamily="49" charset="-122"/>
            </a:endParaRPr>
          </a:p>
        </p:txBody>
      </p:sp>
      <p:pic>
        <p:nvPicPr>
          <p:cNvPr id="15" name="图片 14"/>
          <p:cNvPicPr>
            <a:picLocks noChangeAspect="1"/>
          </p:cNvPicPr>
          <p:nvPr/>
        </p:nvPicPr>
        <p:blipFill>
          <a:blip r:embed="rId5"/>
          <a:stretch>
            <a:fillRect/>
          </a:stretch>
        </p:blipFill>
        <p:spPr>
          <a:xfrm>
            <a:off x="6600056" y="2127641"/>
            <a:ext cx="5120890" cy="1354599"/>
          </a:xfrm>
          <a:prstGeom prst="rect">
            <a:avLst/>
          </a:prstGeom>
        </p:spPr>
      </p:pic>
      <p:pic>
        <p:nvPicPr>
          <p:cNvPr id="19" name="图片 18"/>
          <p:cNvPicPr>
            <a:picLocks noChangeAspect="1"/>
          </p:cNvPicPr>
          <p:nvPr/>
        </p:nvPicPr>
        <p:blipFill>
          <a:blip r:embed="rId6"/>
          <a:stretch>
            <a:fillRect/>
          </a:stretch>
        </p:blipFill>
        <p:spPr>
          <a:xfrm>
            <a:off x="354568" y="3693053"/>
            <a:ext cx="5034790" cy="1292130"/>
          </a:xfrm>
          <a:prstGeom prst="rect">
            <a:avLst/>
          </a:prstGeom>
        </p:spPr>
      </p:pic>
      <p:pic>
        <p:nvPicPr>
          <p:cNvPr id="22" name="图片 21"/>
          <p:cNvPicPr>
            <a:picLocks noChangeAspect="1"/>
          </p:cNvPicPr>
          <p:nvPr/>
        </p:nvPicPr>
        <p:blipFill>
          <a:blip r:embed="rId7"/>
          <a:stretch>
            <a:fillRect/>
          </a:stretch>
        </p:blipFill>
        <p:spPr>
          <a:xfrm>
            <a:off x="6686156" y="5162579"/>
            <a:ext cx="5034790" cy="1354598"/>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584643" y="1576822"/>
            <a:ext cx="6534198" cy="4424309"/>
          </a:xfrm>
          <a:prstGeom prst="rect">
            <a:avLst/>
          </a:prstGeom>
        </p:spPr>
      </p:pic>
      <p:sp>
        <p:nvSpPr>
          <p:cNvPr id="2" name="椭圆 1"/>
          <p:cNvSpPr/>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sp>
        <p:nvSpPr>
          <p:cNvPr id="41" name="文本框 40"/>
          <p:cNvSpPr txBox="1"/>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algn="ctr"/>
            <a:r>
              <a:rPr lang="en-US" altLang="zh-CN" sz="3600" b="1" dirty="0">
                <a:ln w="28575">
                  <a:noFill/>
                </a:ln>
                <a:solidFill>
                  <a:schemeClr val="bg1"/>
                </a:solidFill>
                <a:latin typeface="思源黑体 CN Normal"/>
                <a:ea typeface="微软雅黑" panose="020B0503020204020204" pitchFamily="34" charset="-122"/>
              </a:rPr>
              <a:t>5</a:t>
            </a:r>
            <a:endParaRPr lang="en-US" altLang="zh-CN" sz="3600" b="1" dirty="0">
              <a:ln w="28575">
                <a:noFill/>
              </a:ln>
              <a:solidFill>
                <a:schemeClr val="bg1"/>
              </a:solidFill>
              <a:latin typeface="思源黑体 CN Normal"/>
              <a:ea typeface="微软雅黑" panose="020B0503020204020204" pitchFamily="34" charset="-122"/>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p:txBody>
      </p:sp>
      <p:grpSp>
        <p:nvGrpSpPr>
          <p:cNvPr id="3" name="GroupShape2"/>
          <p:cNvGrpSpPr/>
          <p:nvPr/>
        </p:nvGrpSpPr>
        <p:grpSpPr>
          <a:xfrm>
            <a:off x="116899" y="1633645"/>
            <a:ext cx="9164281" cy="138336"/>
            <a:chOff x="1117600" y="2603500"/>
            <a:chExt cx="3606800" cy="63500"/>
          </a:xfrm>
        </p:grpSpPr>
        <p:sp>
          <p:nvSpPr>
            <p:cNvPr id="48" name="New shape"/>
            <p:cNvSpPr/>
            <p:nvPr/>
          </p:nvSpPr>
          <p:spPr>
            <a:xfrm>
              <a:off x="1117600" y="2616200"/>
              <a:ext cx="360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华文仿宋" panose="02010600040101010101" pitchFamily="2" charset="-122"/>
                <a:ea typeface="华文仿宋" panose="02010600040101010101" pitchFamily="2" charset="-122"/>
              </a:endParaRPr>
            </a:p>
          </p:txBody>
        </p:sp>
        <p:sp>
          <p:nvSpPr>
            <p:cNvPr id="49" name="New shape"/>
            <p:cNvSpPr/>
            <p:nvPr/>
          </p:nvSpPr>
          <p:spPr>
            <a:xfrm>
              <a:off x="1117600" y="26035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华文仿宋" panose="02010600040101010101" pitchFamily="2" charset="-122"/>
                <a:ea typeface="华文仿宋" panose="02010600040101010101" pitchFamily="2" charset="-122"/>
              </a:endParaRPr>
            </a:p>
          </p:txBody>
        </p:sp>
      </p:grpSp>
      <p:sp>
        <p:nvSpPr>
          <p:cNvPr id="13" name="文本框 12"/>
          <p:cNvSpPr txBox="1"/>
          <p:nvPr/>
        </p:nvSpPr>
        <p:spPr>
          <a:xfrm>
            <a:off x="1415415" y="171450"/>
            <a:ext cx="4628515" cy="847733"/>
          </a:xfrm>
          <a:prstGeom prst="rect">
            <a:avLst/>
          </a:prstGeom>
          <a:noFill/>
        </p:spPr>
        <p:txBody>
          <a:bodyPr wrap="square" rtlCol="0">
            <a:spAutoFit/>
          </a:bodyPr>
          <a:lstStyle/>
          <a:p>
            <a:pPr algn="l" fontAlgn="auto">
              <a:lnSpc>
                <a:spcPct val="130000"/>
              </a:lnSpc>
              <a:defRPr/>
            </a:pPr>
            <a:r>
              <a:rPr lang="zh-CN" altLang="en-US" sz="4400" b="1">
                <a:solidFill>
                  <a:srgbClr val="78BDC4"/>
                </a:solidFill>
                <a:latin typeface="楷体" panose="02010609060101010101" pitchFamily="49" charset="-122"/>
                <a:ea typeface="楷体" panose="02010609060101010101" pitchFamily="49" charset="-122"/>
                <a:cs typeface="+mn-ea"/>
                <a:sym typeface="+mn-lt"/>
              </a:rPr>
              <a:t>总体设计</a:t>
            </a:r>
            <a:endParaRPr lang="zh-CN" altLang="en-US" sz="4400" b="1" dirty="0">
              <a:solidFill>
                <a:srgbClr val="78BDC4"/>
              </a:solidFill>
              <a:latin typeface="楷体" panose="02010609060101010101" pitchFamily="49" charset="-122"/>
              <a:ea typeface="楷体" panose="02010609060101010101" pitchFamily="49" charset="-122"/>
              <a:cs typeface="+mn-ea"/>
              <a:sym typeface="+mn-lt"/>
            </a:endParaRPr>
          </a:p>
        </p:txBody>
      </p:sp>
      <p:sp>
        <p:nvSpPr>
          <p:cNvPr id="11" name="文本框 10"/>
          <p:cNvSpPr txBox="1"/>
          <p:nvPr/>
        </p:nvSpPr>
        <p:spPr>
          <a:xfrm>
            <a:off x="252713" y="1023803"/>
            <a:ext cx="9576638" cy="584775"/>
          </a:xfrm>
          <a:prstGeom prst="rect">
            <a:avLst/>
          </a:prstGeom>
          <a:noFill/>
        </p:spPr>
        <p:txBody>
          <a:bodyPr wrap="square">
            <a:spAutoFit/>
          </a:bodyPr>
          <a:lstStyle/>
          <a:p>
            <a:pPr algn="l">
              <a:lnSpc>
                <a:spcPct val="100000"/>
              </a:lnSpc>
              <a:spcBef>
                <a:spcPts val="0"/>
              </a:spcBef>
              <a:spcAft>
                <a:spcPts val="0"/>
              </a:spcAft>
              <a:buClrTx/>
              <a:buSzTx/>
              <a:buFontTx/>
              <a:defRPr/>
            </a:pPr>
            <a:r>
              <a:rPr lang="zh-CN" altLang="zh-CN" sz="3200">
                <a:solidFill>
                  <a:srgbClr val="78BDC4"/>
                </a:solidFill>
                <a:latin typeface="华文行楷" panose="02010800040101010101" charset="-122"/>
                <a:ea typeface="华文行楷" panose="02010800040101010101" charset="-122"/>
              </a:rPr>
              <a:t>扑翼飞行器飞行灵活，飞行效率高，选续航时间长</a:t>
            </a:r>
            <a:endParaRPr lang="zh-CN" altLang="zh-CN" sz="3200">
              <a:solidFill>
                <a:srgbClr val="78BDC4"/>
              </a:solidFill>
              <a:latin typeface="华文行楷" panose="02010800040101010101" charset="-122"/>
              <a:ea typeface="华文行楷" panose="02010800040101010101" charset="-122"/>
            </a:endParaRPr>
          </a:p>
        </p:txBody>
      </p:sp>
      <p:sp>
        <p:nvSpPr>
          <p:cNvPr id="15" name="文本框 14"/>
          <p:cNvSpPr txBox="1"/>
          <p:nvPr/>
        </p:nvSpPr>
        <p:spPr>
          <a:xfrm>
            <a:off x="6484439" y="5511959"/>
            <a:ext cx="5328592" cy="707886"/>
          </a:xfrm>
          <a:prstGeom prst="rect">
            <a:avLst/>
          </a:prstGeom>
          <a:noFill/>
        </p:spPr>
        <p:txBody>
          <a:bodyPr wrap="square">
            <a:spAutoFit/>
          </a:bodyPr>
          <a:lstStyle/>
          <a:p>
            <a:pPr algn="just">
              <a:buClrTx/>
              <a:buSzTx/>
              <a:buFontTx/>
            </a:pPr>
            <a:r>
              <a:rPr lang="zh-CN" altLang="zh-CN" sz="2000" b="1" kern="100">
                <a:effectLst/>
                <a:latin typeface="楷体" panose="02010609060101010101" pitchFamily="49" charset="-122"/>
                <a:ea typeface="楷体" panose="02010609060101010101" pitchFamily="49" charset="-122"/>
                <a:cs typeface="华文楷体" panose="02010600040101010101" charset="-122"/>
              </a:rPr>
              <a:t>机身预留了载荷平台，可以变换搭载可见光，热成像，多光谱相机</a:t>
            </a:r>
            <a:r>
              <a:rPr lang="zh-CN" altLang="en-US" sz="2000" b="1" kern="100">
                <a:effectLst/>
                <a:latin typeface="楷体" panose="02010609060101010101" pitchFamily="49" charset="-122"/>
                <a:ea typeface="楷体" panose="02010609060101010101" pitchFamily="49" charset="-122"/>
                <a:cs typeface="华文楷体" panose="02010600040101010101" charset="-122"/>
              </a:rPr>
              <a:t>等载荷。</a:t>
            </a:r>
            <a:endParaRPr lang="zh-CN" altLang="zh-CN" sz="2000" b="1" kern="100">
              <a:effectLst/>
              <a:latin typeface="楷体" panose="02010609060101010101" pitchFamily="49" charset="-122"/>
              <a:ea typeface="楷体" panose="02010609060101010101" pitchFamily="49" charset="-122"/>
              <a:cs typeface="华文楷体" panose="02010600040101010101" charset="-122"/>
            </a:endParaRPr>
          </a:p>
        </p:txBody>
      </p:sp>
      <p:sp>
        <p:nvSpPr>
          <p:cNvPr id="17" name="文本框 16"/>
          <p:cNvSpPr txBox="1"/>
          <p:nvPr/>
        </p:nvSpPr>
        <p:spPr>
          <a:xfrm>
            <a:off x="105461" y="1882489"/>
            <a:ext cx="3437324" cy="1292662"/>
          </a:xfrm>
          <a:prstGeom prst="rect">
            <a:avLst/>
          </a:prstGeom>
          <a:noFill/>
        </p:spPr>
        <p:txBody>
          <a:bodyPr wrap="square">
            <a:spAutoFit/>
          </a:bodyPr>
          <a:lstStyle/>
          <a:p>
            <a:pPr algn="just"/>
            <a:r>
              <a:rPr lang="zh-CN" altLang="en-US" sz="2000" b="1" kern="100">
                <a:solidFill>
                  <a:schemeClr val="tx1"/>
                </a:solidFill>
                <a:effectLst/>
                <a:latin typeface="楷体" panose="02010609060101010101" pitchFamily="49" charset="-122"/>
                <a:ea typeface="楷体" panose="02010609060101010101" pitchFamily="49" charset="-122"/>
                <a:cs typeface="楷体" panose="02010609060101010101" pitchFamily="49" charset="-122"/>
              </a:rPr>
              <a:t>采用</a:t>
            </a:r>
            <a:r>
              <a:rPr lang="zh-CN" altLang="zh-CN" sz="2000" b="1" kern="100">
                <a:solidFill>
                  <a:schemeClr val="tx1"/>
                </a:solidFill>
                <a:effectLst/>
                <a:latin typeface="楷体" panose="02010609060101010101" pitchFamily="49" charset="-122"/>
                <a:ea typeface="楷体" panose="02010609060101010101" pitchFamily="49" charset="-122"/>
                <a:cs typeface="楷体" panose="02010609060101010101" pitchFamily="49" charset="-122"/>
              </a:rPr>
              <a:t>减速无刷电机组</a:t>
            </a:r>
            <a:r>
              <a:rPr lang="zh-CN" altLang="zh-CN" sz="1800" b="1" kern="100">
                <a:solidFill>
                  <a:schemeClr val="tx1"/>
                </a:solidFill>
                <a:effectLst/>
                <a:latin typeface="楷体" panose="02010609060101010101" pitchFamily="49" charset="-122"/>
                <a:ea typeface="楷体" panose="02010609060101010101" pitchFamily="49" charset="-122"/>
                <a:cs typeface="楷体" panose="02010609060101010101" pitchFamily="49" charset="-122"/>
              </a:rPr>
              <a:t>为飞行器提供强大动力，搭载的</a:t>
            </a:r>
            <a:r>
              <a:rPr lang="zh-CN" altLang="zh-CN" sz="2000" b="1" kern="100">
                <a:solidFill>
                  <a:schemeClr val="tx1"/>
                </a:solidFill>
                <a:effectLst/>
                <a:latin typeface="楷体" panose="02010609060101010101" pitchFamily="49" charset="-122"/>
                <a:ea typeface="楷体" panose="02010609060101010101" pitchFamily="49" charset="-122"/>
                <a:cs typeface="楷体" panose="02010609060101010101" pitchFamily="49" charset="-122"/>
              </a:rPr>
              <a:t>微计算机组</a:t>
            </a:r>
            <a:r>
              <a:rPr lang="zh-CN" altLang="zh-CN" sz="1800" b="1" kern="100">
                <a:solidFill>
                  <a:schemeClr val="tx1"/>
                </a:solidFill>
                <a:effectLst/>
                <a:latin typeface="楷体" panose="02010609060101010101" pitchFamily="49" charset="-122"/>
                <a:ea typeface="楷体" panose="02010609060101010101" pitchFamily="49" charset="-122"/>
                <a:cs typeface="楷体" panose="02010609060101010101" pitchFamily="49" charset="-122"/>
              </a:rPr>
              <a:t>配合头部的雷达</a:t>
            </a:r>
            <a:r>
              <a:rPr lang="en-US" altLang="zh-CN" sz="1800" b="1" kern="100">
                <a:solidFill>
                  <a:schemeClr val="tx1"/>
                </a:solidFill>
                <a:effectLst/>
                <a:latin typeface="楷体" panose="02010609060101010101" pitchFamily="49" charset="-122"/>
                <a:ea typeface="楷体" panose="02010609060101010101" pitchFamily="49" charset="-122"/>
                <a:cs typeface="楷体" panose="02010609060101010101" pitchFamily="49" charset="-122"/>
              </a:rPr>
              <a:t>-</a:t>
            </a:r>
            <a:r>
              <a:rPr lang="zh-CN" altLang="zh-CN" sz="1800" b="1" kern="100">
                <a:solidFill>
                  <a:schemeClr val="tx1"/>
                </a:solidFill>
                <a:effectLst/>
                <a:latin typeface="楷体" panose="02010609060101010101" pitchFamily="49" charset="-122"/>
                <a:ea typeface="楷体" panose="02010609060101010101" pitchFamily="49" charset="-122"/>
                <a:cs typeface="楷体" panose="02010609060101010101" pitchFamily="49" charset="-122"/>
              </a:rPr>
              <a:t>可见光混合模块</a:t>
            </a:r>
            <a:r>
              <a:rPr lang="zh-CN" altLang="en-US" b="1" kern="100">
                <a:latin typeface="楷体" panose="02010609060101010101" pitchFamily="49" charset="-122"/>
                <a:ea typeface="楷体" panose="02010609060101010101" pitchFamily="49" charset="-122"/>
                <a:cs typeface="楷体" panose="02010609060101010101" pitchFamily="49" charset="-122"/>
              </a:rPr>
              <a:t>。</a:t>
            </a:r>
            <a:endParaRPr lang="zh-CN" altLang="zh-CN" sz="1800" b="1" kern="100">
              <a:solidFill>
                <a:schemeClr val="tx1"/>
              </a:solidFill>
              <a:effectLst/>
              <a:latin typeface="楷体" panose="02010609060101010101" pitchFamily="49" charset="-122"/>
              <a:ea typeface="楷体" panose="02010609060101010101" pitchFamily="49" charset="-122"/>
              <a:cs typeface="楷体" panose="02010609060101010101" pitchFamily="49" charset="-122"/>
            </a:endParaRPr>
          </a:p>
        </p:txBody>
      </p:sp>
      <p:sp>
        <p:nvSpPr>
          <p:cNvPr id="19" name="文本框 18"/>
          <p:cNvSpPr txBox="1"/>
          <p:nvPr/>
        </p:nvSpPr>
        <p:spPr>
          <a:xfrm>
            <a:off x="8221103" y="2567204"/>
            <a:ext cx="3744625" cy="1015663"/>
          </a:xfrm>
          <a:prstGeom prst="rect">
            <a:avLst/>
          </a:prstGeom>
          <a:noFill/>
        </p:spPr>
        <p:txBody>
          <a:bodyPr wrap="square">
            <a:spAutoFit/>
          </a:bodyPr>
          <a:lstStyle/>
          <a:p>
            <a:pPr algn="just">
              <a:buClrTx/>
              <a:buSzTx/>
              <a:buFontTx/>
            </a:pPr>
            <a:r>
              <a:rPr lang="zh-CN" altLang="zh-CN" sz="2000" b="1" kern="100">
                <a:effectLst/>
                <a:latin typeface="楷体" panose="02010609060101010101" pitchFamily="49" charset="-122"/>
                <a:ea typeface="楷体" panose="02010609060101010101" pitchFamily="49" charset="-122"/>
                <a:cs typeface="华文楷体" panose="02010600040101010101" charset="-122"/>
              </a:rPr>
              <a:t>机翼设计灵感来源于鹰的宽大翅膀，使得飞行器有极强的滑翔性能和滞空性</a:t>
            </a:r>
            <a:r>
              <a:rPr lang="zh-CN" altLang="en-US" sz="2000" b="1" kern="100">
                <a:latin typeface="楷体" panose="02010609060101010101" pitchFamily="49" charset="-122"/>
                <a:ea typeface="楷体" panose="02010609060101010101" pitchFamily="49" charset="-122"/>
                <a:cs typeface="华文楷体" panose="02010600040101010101" charset="-122"/>
              </a:rPr>
              <a:t>。</a:t>
            </a:r>
            <a:endParaRPr lang="zh-CN" altLang="zh-CN" sz="2000" b="1" kern="100">
              <a:effectLst/>
              <a:latin typeface="楷体" panose="02010609060101010101" pitchFamily="49" charset="-122"/>
              <a:ea typeface="楷体" panose="02010609060101010101" pitchFamily="49" charset="-122"/>
              <a:cs typeface="华文楷体" panose="02010600040101010101" charset="-122"/>
            </a:endParaRPr>
          </a:p>
        </p:txBody>
      </p:sp>
      <p:grpSp>
        <p:nvGrpSpPr>
          <p:cNvPr id="34" name="组合 33"/>
          <p:cNvGrpSpPr/>
          <p:nvPr/>
        </p:nvGrpSpPr>
        <p:grpSpPr>
          <a:xfrm>
            <a:off x="58094" y="3175152"/>
            <a:ext cx="6260414" cy="870872"/>
            <a:chOff x="458272" y="3339209"/>
            <a:chExt cx="5713817" cy="620821"/>
          </a:xfrm>
        </p:grpSpPr>
        <p:cxnSp>
          <p:nvCxnSpPr>
            <p:cNvPr id="27" name="直接连接符 26"/>
            <p:cNvCxnSpPr/>
            <p:nvPr/>
          </p:nvCxnSpPr>
          <p:spPr>
            <a:xfrm>
              <a:off x="458272" y="3339209"/>
              <a:ext cx="3187616" cy="0"/>
            </a:xfrm>
            <a:prstGeom prst="line">
              <a:avLst/>
            </a:prstGeom>
            <a:ln w="28575">
              <a:solidFill>
                <a:srgbClr val="78BDC4"/>
              </a:solidFill>
            </a:ln>
          </p:spPr>
          <p:style>
            <a:lnRef idx="3">
              <a:schemeClr val="accent6"/>
            </a:lnRef>
            <a:fillRef idx="0">
              <a:schemeClr val="accent6"/>
            </a:fillRef>
            <a:effectRef idx="2">
              <a:schemeClr val="accent6"/>
            </a:effectRef>
            <a:fontRef idx="minor">
              <a:schemeClr val="tx1"/>
            </a:fontRef>
          </p:style>
        </p:cxnSp>
        <p:cxnSp>
          <p:nvCxnSpPr>
            <p:cNvPr id="29" name="直接连接符 28"/>
            <p:cNvCxnSpPr/>
            <p:nvPr/>
          </p:nvCxnSpPr>
          <p:spPr>
            <a:xfrm>
              <a:off x="3645888" y="3339209"/>
              <a:ext cx="2474083" cy="573603"/>
            </a:xfrm>
            <a:prstGeom prst="line">
              <a:avLst/>
            </a:prstGeom>
            <a:ln w="28575">
              <a:solidFill>
                <a:srgbClr val="78BDC4"/>
              </a:solidFill>
            </a:ln>
          </p:spPr>
          <p:style>
            <a:lnRef idx="3">
              <a:schemeClr val="accent6"/>
            </a:lnRef>
            <a:fillRef idx="0">
              <a:schemeClr val="accent6"/>
            </a:fillRef>
            <a:effectRef idx="2">
              <a:schemeClr val="accent6"/>
            </a:effectRef>
            <a:fontRef idx="minor">
              <a:schemeClr val="tx1"/>
            </a:fontRef>
          </p:style>
        </p:cxnSp>
        <p:sp>
          <p:nvSpPr>
            <p:cNvPr id="30" name="椭圆 29"/>
            <p:cNvSpPr/>
            <p:nvPr/>
          </p:nvSpPr>
          <p:spPr>
            <a:xfrm>
              <a:off x="6023493" y="3848263"/>
              <a:ext cx="148596" cy="111767"/>
            </a:xfrm>
            <a:prstGeom prst="ellipse">
              <a:avLst/>
            </a:prstGeom>
            <a:solidFill>
              <a:srgbClr val="78BDC4"/>
            </a:solidFill>
            <a:ln w="28575">
              <a:solidFill>
                <a:srgbClr val="78BDC4"/>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latin typeface="华文仿宋" panose="02010600040101010101" pitchFamily="2" charset="-122"/>
                <a:ea typeface="华文仿宋" panose="02010600040101010101" pitchFamily="2" charset="-122"/>
              </a:endParaRPr>
            </a:p>
          </p:txBody>
        </p:sp>
      </p:grpSp>
      <p:grpSp>
        <p:nvGrpSpPr>
          <p:cNvPr id="42" name="组合 41"/>
          <p:cNvGrpSpPr/>
          <p:nvPr/>
        </p:nvGrpSpPr>
        <p:grpSpPr>
          <a:xfrm>
            <a:off x="21682" y="4320166"/>
            <a:ext cx="3275068" cy="1660219"/>
            <a:chOff x="368889" y="1739746"/>
            <a:chExt cx="3862740" cy="1608852"/>
          </a:xfrm>
        </p:grpSpPr>
        <p:cxnSp>
          <p:nvCxnSpPr>
            <p:cNvPr id="43" name="直接连接符 42"/>
            <p:cNvCxnSpPr/>
            <p:nvPr/>
          </p:nvCxnSpPr>
          <p:spPr>
            <a:xfrm>
              <a:off x="368889" y="3339135"/>
              <a:ext cx="3302082" cy="0"/>
            </a:xfrm>
            <a:prstGeom prst="line">
              <a:avLst/>
            </a:prstGeom>
            <a:ln w="28575">
              <a:solidFill>
                <a:srgbClr val="78BDC4"/>
              </a:solidFill>
            </a:ln>
          </p:spPr>
          <p:style>
            <a:lnRef idx="3">
              <a:schemeClr val="accent6"/>
            </a:lnRef>
            <a:fillRef idx="0">
              <a:schemeClr val="accent6"/>
            </a:fillRef>
            <a:effectRef idx="2">
              <a:schemeClr val="accent6"/>
            </a:effectRef>
            <a:fontRef idx="minor">
              <a:schemeClr val="tx1"/>
            </a:fontRef>
          </p:style>
        </p:cxnSp>
        <p:cxnSp>
          <p:nvCxnSpPr>
            <p:cNvPr id="45" name="直接连接符 44"/>
            <p:cNvCxnSpPr/>
            <p:nvPr/>
          </p:nvCxnSpPr>
          <p:spPr>
            <a:xfrm flipV="1">
              <a:off x="3681565" y="1739746"/>
              <a:ext cx="550064" cy="1608852"/>
            </a:xfrm>
            <a:prstGeom prst="line">
              <a:avLst/>
            </a:prstGeom>
            <a:ln w="28575">
              <a:solidFill>
                <a:srgbClr val="78BDC4"/>
              </a:solidFill>
            </a:ln>
          </p:spPr>
          <p:style>
            <a:lnRef idx="3">
              <a:schemeClr val="accent6"/>
            </a:lnRef>
            <a:fillRef idx="0">
              <a:schemeClr val="accent6"/>
            </a:fillRef>
            <a:effectRef idx="2">
              <a:schemeClr val="accent6"/>
            </a:effectRef>
            <a:fontRef idx="minor">
              <a:schemeClr val="tx1"/>
            </a:fontRef>
          </p:style>
        </p:cxnSp>
      </p:grpSp>
      <p:grpSp>
        <p:nvGrpSpPr>
          <p:cNvPr id="47" name="组合 46"/>
          <p:cNvGrpSpPr/>
          <p:nvPr/>
        </p:nvGrpSpPr>
        <p:grpSpPr>
          <a:xfrm>
            <a:off x="7087307" y="3550685"/>
            <a:ext cx="4892238" cy="625219"/>
            <a:chOff x="-456348" y="3339135"/>
            <a:chExt cx="4892238" cy="625219"/>
          </a:xfrm>
        </p:grpSpPr>
        <p:cxnSp>
          <p:nvCxnSpPr>
            <p:cNvPr id="50" name="直接连接符 49"/>
            <p:cNvCxnSpPr/>
            <p:nvPr/>
          </p:nvCxnSpPr>
          <p:spPr>
            <a:xfrm>
              <a:off x="483355" y="3339135"/>
              <a:ext cx="3952535" cy="0"/>
            </a:xfrm>
            <a:prstGeom prst="line">
              <a:avLst/>
            </a:prstGeom>
            <a:ln w="28575">
              <a:solidFill>
                <a:srgbClr val="78BDC4"/>
              </a:solidFill>
            </a:ln>
          </p:spPr>
          <p:style>
            <a:lnRef idx="3">
              <a:schemeClr val="accent6"/>
            </a:lnRef>
            <a:fillRef idx="0">
              <a:schemeClr val="accent6"/>
            </a:fillRef>
            <a:effectRef idx="2">
              <a:schemeClr val="accent6"/>
            </a:effectRef>
            <a:fontRef idx="minor">
              <a:schemeClr val="tx1"/>
            </a:fontRef>
          </p:style>
        </p:cxnSp>
        <p:cxnSp>
          <p:nvCxnSpPr>
            <p:cNvPr id="51" name="直接连接符 50"/>
            <p:cNvCxnSpPr/>
            <p:nvPr/>
          </p:nvCxnSpPr>
          <p:spPr>
            <a:xfrm flipV="1">
              <a:off x="-352808" y="3339135"/>
              <a:ext cx="839514" cy="551482"/>
            </a:xfrm>
            <a:prstGeom prst="line">
              <a:avLst/>
            </a:prstGeom>
            <a:ln w="28575">
              <a:solidFill>
                <a:srgbClr val="78BDC4"/>
              </a:solidFill>
            </a:ln>
          </p:spPr>
          <p:style>
            <a:lnRef idx="3">
              <a:schemeClr val="accent6"/>
            </a:lnRef>
            <a:fillRef idx="0">
              <a:schemeClr val="accent6"/>
            </a:fillRef>
            <a:effectRef idx="2">
              <a:schemeClr val="accent6"/>
            </a:effectRef>
            <a:fontRef idx="minor">
              <a:schemeClr val="tx1"/>
            </a:fontRef>
          </p:style>
        </p:cxnSp>
        <p:sp>
          <p:nvSpPr>
            <p:cNvPr id="52" name="椭圆 51"/>
            <p:cNvSpPr/>
            <p:nvPr/>
          </p:nvSpPr>
          <p:spPr>
            <a:xfrm>
              <a:off x="-456348" y="3852587"/>
              <a:ext cx="148596" cy="111767"/>
            </a:xfrm>
            <a:prstGeom prst="ellipse">
              <a:avLst/>
            </a:prstGeom>
            <a:solidFill>
              <a:srgbClr val="78BDC4"/>
            </a:solidFill>
            <a:ln w="28575">
              <a:solidFill>
                <a:srgbClr val="78BDC4"/>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latin typeface="华文仿宋" panose="02010600040101010101" pitchFamily="2" charset="-122"/>
                <a:ea typeface="华文仿宋" panose="02010600040101010101" pitchFamily="2" charset="-122"/>
              </a:endParaRPr>
            </a:p>
          </p:txBody>
        </p:sp>
      </p:grpSp>
      <p:grpSp>
        <p:nvGrpSpPr>
          <p:cNvPr id="53" name="组合 52"/>
          <p:cNvGrpSpPr/>
          <p:nvPr/>
        </p:nvGrpSpPr>
        <p:grpSpPr>
          <a:xfrm>
            <a:off x="6003417" y="4306974"/>
            <a:ext cx="5675663" cy="1902712"/>
            <a:chOff x="5473463" y="3929841"/>
            <a:chExt cx="5675663" cy="2232804"/>
          </a:xfrm>
        </p:grpSpPr>
        <p:cxnSp>
          <p:nvCxnSpPr>
            <p:cNvPr id="54" name="直接连接符 53"/>
            <p:cNvCxnSpPr/>
            <p:nvPr/>
          </p:nvCxnSpPr>
          <p:spPr>
            <a:xfrm flipV="1">
              <a:off x="5936854" y="6145264"/>
              <a:ext cx="5212272" cy="16052"/>
            </a:xfrm>
            <a:prstGeom prst="line">
              <a:avLst/>
            </a:prstGeom>
            <a:ln w="28575">
              <a:solidFill>
                <a:srgbClr val="78BDC4"/>
              </a:solidFill>
            </a:ln>
          </p:spPr>
          <p:style>
            <a:lnRef idx="3">
              <a:schemeClr val="accent6"/>
            </a:lnRef>
            <a:fillRef idx="0">
              <a:schemeClr val="accent6"/>
            </a:fillRef>
            <a:effectRef idx="2">
              <a:schemeClr val="accent6"/>
            </a:effectRef>
            <a:fontRef idx="minor">
              <a:schemeClr val="tx1"/>
            </a:fontRef>
          </p:style>
        </p:cxnSp>
        <p:cxnSp>
          <p:nvCxnSpPr>
            <p:cNvPr id="55" name="直接连接符 54"/>
            <p:cNvCxnSpPr>
              <a:endCxn id="56" idx="7"/>
            </p:cNvCxnSpPr>
            <p:nvPr/>
          </p:nvCxnSpPr>
          <p:spPr>
            <a:xfrm flipH="1" flipV="1">
              <a:off x="5600297" y="4025241"/>
              <a:ext cx="336558" cy="2137404"/>
            </a:xfrm>
            <a:prstGeom prst="line">
              <a:avLst/>
            </a:prstGeom>
            <a:ln w="28575">
              <a:solidFill>
                <a:srgbClr val="78BDC4"/>
              </a:solidFill>
            </a:ln>
          </p:spPr>
          <p:style>
            <a:lnRef idx="3">
              <a:schemeClr val="accent6"/>
            </a:lnRef>
            <a:fillRef idx="0">
              <a:schemeClr val="accent6"/>
            </a:fillRef>
            <a:effectRef idx="2">
              <a:schemeClr val="accent6"/>
            </a:effectRef>
            <a:fontRef idx="minor">
              <a:schemeClr val="tx1"/>
            </a:fontRef>
          </p:style>
        </p:cxnSp>
        <p:sp>
          <p:nvSpPr>
            <p:cNvPr id="56" name="椭圆 55"/>
            <p:cNvSpPr/>
            <p:nvPr/>
          </p:nvSpPr>
          <p:spPr>
            <a:xfrm flipV="1">
              <a:off x="5473463" y="3929841"/>
              <a:ext cx="148595" cy="111768"/>
            </a:xfrm>
            <a:prstGeom prst="ellipse">
              <a:avLst/>
            </a:prstGeom>
            <a:solidFill>
              <a:srgbClr val="78BDC4"/>
            </a:solidFill>
            <a:ln w="28575">
              <a:solidFill>
                <a:srgbClr val="78BDC4"/>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latin typeface="华文仿宋" panose="02010600040101010101" pitchFamily="2" charset="-122"/>
                <a:ea typeface="华文仿宋" panose="02010600040101010101" pitchFamily="2" charset="-122"/>
              </a:endParaRPr>
            </a:p>
          </p:txBody>
        </p:sp>
      </p:grpSp>
      <p:pic>
        <p:nvPicPr>
          <p:cNvPr id="4" name="图片 3" descr="图片1"/>
          <p:cNvPicPr>
            <a:picLocks noChangeAspect="1"/>
          </p:cNvPicPr>
          <p:nvPr/>
        </p:nvPicPr>
        <p:blipFill>
          <a:blip r:embed="rId2"/>
          <a:stretch>
            <a:fillRect/>
          </a:stretch>
        </p:blipFill>
        <p:spPr>
          <a:xfrm>
            <a:off x="10525342" y="100348"/>
            <a:ext cx="1666240" cy="1217930"/>
          </a:xfrm>
          <a:prstGeom prst="rect">
            <a:avLst/>
          </a:prstGeom>
          <a:noFill/>
          <a:ln w="9525">
            <a:noFill/>
          </a:ln>
        </p:spPr>
      </p:pic>
      <p:sp>
        <p:nvSpPr>
          <p:cNvPr id="35" name="椭圆 34"/>
          <p:cNvSpPr/>
          <p:nvPr/>
        </p:nvSpPr>
        <p:spPr>
          <a:xfrm flipV="1">
            <a:off x="3207942" y="4244233"/>
            <a:ext cx="148595" cy="111768"/>
          </a:xfrm>
          <a:prstGeom prst="ellipse">
            <a:avLst/>
          </a:prstGeom>
          <a:solidFill>
            <a:srgbClr val="78BDC4"/>
          </a:solidFill>
          <a:ln w="28575">
            <a:solidFill>
              <a:srgbClr val="78BDC4"/>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latin typeface="华文仿宋" panose="02010600040101010101" pitchFamily="2" charset="-122"/>
              <a:ea typeface="华文仿宋" panose="02010600040101010101" pitchFamily="2" charset="-122"/>
            </a:endParaRPr>
          </a:p>
        </p:txBody>
      </p:sp>
      <p:sp>
        <p:nvSpPr>
          <p:cNvPr id="21" name="文本框 20"/>
          <p:cNvSpPr txBox="1"/>
          <p:nvPr/>
        </p:nvSpPr>
        <p:spPr>
          <a:xfrm>
            <a:off x="21683" y="4950998"/>
            <a:ext cx="2880938" cy="1015663"/>
          </a:xfrm>
          <a:prstGeom prst="rect">
            <a:avLst/>
          </a:prstGeom>
          <a:noFill/>
        </p:spPr>
        <p:txBody>
          <a:bodyPr wrap="square">
            <a:spAutoFit/>
          </a:bodyPr>
          <a:lstStyle/>
          <a:p>
            <a:pPr algn="just">
              <a:buClrTx/>
              <a:buSzTx/>
              <a:buFontTx/>
            </a:pPr>
            <a:r>
              <a:rPr lang="zh-CN" altLang="zh-CN" sz="2000" b="1" kern="100">
                <a:effectLst/>
                <a:latin typeface="楷体" panose="02010609060101010101" pitchFamily="49" charset="-122"/>
                <a:ea typeface="楷体" panose="02010609060101010101" pitchFamily="49" charset="-122"/>
                <a:cs typeface="华文楷体" panose="02010600040101010101" charset="-122"/>
              </a:rPr>
              <a:t>尾羽</a:t>
            </a:r>
            <a:r>
              <a:rPr lang="zh-CN" altLang="en-US" sz="2000" b="1" kern="100">
                <a:effectLst/>
                <a:latin typeface="楷体" panose="02010609060101010101" pitchFamily="49" charset="-122"/>
                <a:ea typeface="楷体" panose="02010609060101010101" pitchFamily="49" charset="-122"/>
                <a:cs typeface="华文楷体" panose="02010600040101010101" charset="-122"/>
              </a:rPr>
              <a:t>采用单个舵机直驱</a:t>
            </a:r>
            <a:r>
              <a:rPr lang="zh-CN" altLang="en-US" sz="2000" b="1" kern="100">
                <a:latin typeface="楷体" panose="02010609060101010101" pitchFamily="49" charset="-122"/>
                <a:ea typeface="楷体" panose="02010609060101010101" pitchFamily="49" charset="-122"/>
                <a:cs typeface="华文楷体" panose="02010600040101010101" charset="-122"/>
              </a:rPr>
              <a:t>，</a:t>
            </a:r>
            <a:r>
              <a:rPr lang="zh-CN" altLang="zh-CN" sz="2000" b="1" kern="100">
                <a:effectLst/>
                <a:latin typeface="楷体" panose="02010609060101010101" pitchFamily="49" charset="-122"/>
                <a:ea typeface="楷体" panose="02010609060101010101" pitchFamily="49" charset="-122"/>
                <a:cs typeface="华文楷体" panose="02010600040101010101" charset="-122"/>
              </a:rPr>
              <a:t>使飞行器具有良好的操纵性。</a:t>
            </a:r>
            <a:endParaRPr lang="zh-CN" altLang="zh-CN" sz="2000" b="1" kern="100">
              <a:effectLst/>
              <a:latin typeface="楷体" panose="02010609060101010101" pitchFamily="49" charset="-122"/>
              <a:ea typeface="楷体" panose="02010609060101010101" pitchFamily="49" charset="-122"/>
              <a:cs typeface="华文楷体" panose="02010600040101010101" charset="-122"/>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44" name="矩形 43"/>
          <p:cNvSpPr/>
          <p:nvPr/>
        </p:nvSpPr>
        <p:spPr>
          <a:xfrm flipV="1">
            <a:off x="216785" y="6658875"/>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grpSp>
        <p:nvGrpSpPr>
          <p:cNvPr id="3" name="GroupShape2"/>
          <p:cNvGrpSpPr/>
          <p:nvPr/>
        </p:nvGrpSpPr>
        <p:grpSpPr>
          <a:xfrm flipV="1">
            <a:off x="248156" y="1505687"/>
            <a:ext cx="2145527" cy="76403"/>
            <a:chOff x="1117600" y="2692400"/>
            <a:chExt cx="6146800" cy="63500"/>
          </a:xfrm>
        </p:grpSpPr>
        <p:sp>
          <p:nvSpPr>
            <p:cNvPr id="49"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6" name="文本框 15"/>
          <p:cNvSpPr txBox="1"/>
          <p:nvPr/>
        </p:nvSpPr>
        <p:spPr>
          <a:xfrm>
            <a:off x="3821774" y="3425058"/>
            <a:ext cx="2552391" cy="1701748"/>
          </a:xfrm>
          <a:prstGeom prst="rect">
            <a:avLst/>
          </a:prstGeom>
          <a:noFill/>
        </p:spPr>
        <p:txBody>
          <a:bodyPr wrap="square">
            <a:spAutoFit/>
          </a:bodyPr>
          <a:lstStyle/>
          <a:p>
            <a:pPr marR="0" lvl="0" indent="0" algn="just" defTabSz="914400" rtl="0" fontAlgn="auto">
              <a:lnSpc>
                <a:spcPct val="150000"/>
              </a:lnSpc>
              <a:spcBef>
                <a:spcPts val="0"/>
              </a:spcBef>
              <a:spcAft>
                <a:spcPts val="0"/>
              </a:spcAft>
              <a:buClrTx/>
              <a:buSzTx/>
              <a:buFontTx/>
              <a:buNone/>
              <a:defRPr/>
            </a:pPr>
            <a:r>
              <a:rPr lang="zh-CN" altLang="zh-CN" b="1" kern="100" dirty="0">
                <a:latin typeface="Times New Roman" panose="02020603050405020304" pitchFamily="18" charset="0"/>
                <a:ea typeface="宋体" panose="02010600030101010101" pitchFamily="2" charset="-122"/>
              </a:rPr>
              <a:t>使用双曲柄摇杆机构，电机在转动时通过齿轮减速机构使扑翼飞行器达到设计扑动频率。</a:t>
            </a:r>
            <a:endParaRPr lang="zh-CN" altLang="zh-CN" b="1" kern="100" dirty="0">
              <a:latin typeface="Times New Roman" panose="02020603050405020304" pitchFamily="18" charset="0"/>
              <a:ea typeface="宋体" panose="02010600030101010101" pitchFamily="2" charset="-122"/>
            </a:endParaRPr>
          </a:p>
        </p:txBody>
      </p:sp>
      <p:sp>
        <p:nvSpPr>
          <p:cNvPr id="17" name="文本框 16"/>
          <p:cNvSpPr txBox="1"/>
          <p:nvPr/>
        </p:nvSpPr>
        <p:spPr>
          <a:xfrm>
            <a:off x="399943" y="1002865"/>
            <a:ext cx="1993740" cy="52197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2800" b="1" i="0" u="none" strike="noStrike" kern="100" cap="none" spc="0" normalizeH="0" baseline="0" noProof="0">
                <a:ln>
                  <a:noFill/>
                </a:ln>
                <a:solidFill>
                  <a:srgbClr val="78BDC4"/>
                </a:solidFill>
                <a:effectLst/>
                <a:uLnTx/>
                <a:uFillTx/>
                <a:latin typeface="华文行楷" panose="02010800040101010101" charset="-122"/>
                <a:ea typeface="华文行楷" panose="02010800040101010101" charset="-122"/>
                <a:cs typeface="+mn-cs"/>
              </a:rPr>
              <a:t>驱动部分：</a:t>
            </a:r>
            <a:endParaRPr kumimoji="0" lang="zh-CN" altLang="en-US" sz="2800" b="1" i="0" u="none" strike="noStrike" kern="1200" cap="none" spc="0" normalizeH="0" baseline="0" noProof="0">
              <a:ln>
                <a:noFill/>
              </a:ln>
              <a:solidFill>
                <a:srgbClr val="78BDC4"/>
              </a:solidFill>
              <a:effectLst/>
              <a:uLnTx/>
              <a:uFillTx/>
              <a:latin typeface="华文行楷" panose="02010800040101010101" charset="-122"/>
              <a:ea typeface="华文行楷" panose="02010800040101010101" charset="-122"/>
              <a:cs typeface="+mn-cs"/>
            </a:endParaRPr>
          </a:p>
        </p:txBody>
      </p:sp>
      <p:pic>
        <p:nvPicPr>
          <p:cNvPr id="6" name="图片 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68315" y="2450138"/>
            <a:ext cx="2539391" cy="1762859"/>
          </a:xfrm>
          <a:prstGeom prst="rect">
            <a:avLst/>
          </a:prstGeom>
          <a:ln>
            <a:noFill/>
          </a:ln>
          <a:effectLst>
            <a:softEdge rad="112500"/>
          </a:effectLst>
        </p:spPr>
      </p:pic>
      <p:pic>
        <p:nvPicPr>
          <p:cNvPr id="21" name="图片 20"/>
          <p:cNvPicPr>
            <a:picLocks noChangeAspect="1"/>
          </p:cNvPicPr>
          <p:nvPr/>
        </p:nvPicPr>
        <p:blipFill rotWithShape="1">
          <a:blip r:embed="rId2"/>
          <a:srcRect l="49230"/>
          <a:stretch>
            <a:fillRect/>
          </a:stretch>
        </p:blipFill>
        <p:spPr>
          <a:xfrm>
            <a:off x="3659042" y="1405010"/>
            <a:ext cx="2705329" cy="1878054"/>
          </a:xfrm>
          <a:prstGeom prst="rect">
            <a:avLst/>
          </a:prstGeom>
          <a:ln>
            <a:noFill/>
          </a:ln>
          <a:effectLst>
            <a:softEdge rad="112500"/>
          </a:effectLst>
        </p:spPr>
      </p:pic>
      <p:sp>
        <p:nvSpPr>
          <p:cNvPr id="23" name="文本框 22"/>
          <p:cNvSpPr txBox="1"/>
          <p:nvPr/>
        </p:nvSpPr>
        <p:spPr>
          <a:xfrm>
            <a:off x="312491" y="4228073"/>
            <a:ext cx="2864624" cy="2117246"/>
          </a:xfrm>
          <a:prstGeom prst="rect">
            <a:avLst/>
          </a:prstGeom>
          <a:noFill/>
          <a:ln>
            <a:noFill/>
          </a:ln>
        </p:spPr>
        <p:txBody>
          <a:bodyPr wrap="square">
            <a:spAutoFit/>
          </a:bodyPr>
          <a:lstStyle/>
          <a:p>
            <a:pPr indent="0" algn="just" fontAlgn="auto">
              <a:lnSpc>
                <a:spcPct val="150000"/>
              </a:lnSpc>
              <a:defRPr/>
            </a:pPr>
            <a:r>
              <a:rPr lang="zh-CN" altLang="zh-CN" b="1" kern="100" dirty="0">
                <a:latin typeface="Times New Roman" panose="02020603050405020304" pitchFamily="18" charset="0"/>
                <a:ea typeface="宋体" panose="02010600030101010101" pitchFamily="2" charset="-122"/>
              </a:rPr>
              <a:t>“三</a:t>
            </a:r>
            <a:r>
              <a:rPr lang="zh-CN" altLang="en-US" b="1" kern="100" dirty="0">
                <a:latin typeface="Times New Roman" panose="02020603050405020304" pitchFamily="18" charset="0"/>
                <a:ea typeface="宋体" panose="02010600030101010101" pitchFamily="2" charset="-122"/>
              </a:rPr>
              <a:t>青</a:t>
            </a:r>
            <a:r>
              <a:rPr lang="zh-CN" altLang="zh-CN" b="1" kern="100" dirty="0">
                <a:latin typeface="Times New Roman" panose="02020603050405020304" pitchFamily="18" charset="0"/>
                <a:ea typeface="宋体" panose="02010600030101010101" pitchFamily="2" charset="-122"/>
              </a:rPr>
              <a:t>”驱动源采用较大力矩特性的无刷电机，通过无刷电机不断地往复运动，机械结构进行传动，带动翅膀产生往复的扑动</a:t>
            </a:r>
            <a:r>
              <a:rPr lang="zh-CN" altLang="zh-CN" b="1" kern="100" dirty="0">
                <a:solidFill>
                  <a:schemeClr val="accent6">
                    <a:lumMod val="50000"/>
                  </a:schemeClr>
                </a:solidFill>
                <a:latin typeface="Times New Roman" panose="02020603050405020304" pitchFamily="18" charset="0"/>
                <a:ea typeface="宋体" panose="02010600030101010101" pitchFamily="2" charset="-122"/>
              </a:rPr>
              <a:t>。</a:t>
            </a:r>
            <a:endParaRPr lang="zh-CN" altLang="en-US" b="1" kern="100" dirty="0">
              <a:solidFill>
                <a:schemeClr val="accent6">
                  <a:lumMod val="50000"/>
                </a:schemeClr>
              </a:solidFill>
              <a:latin typeface="Times New Roman" panose="02020603050405020304" pitchFamily="18" charset="0"/>
              <a:ea typeface="宋体" panose="02010600030101010101" pitchFamily="2" charset="-122"/>
            </a:endParaRPr>
          </a:p>
        </p:txBody>
      </p:sp>
      <p:cxnSp>
        <p:nvCxnSpPr>
          <p:cNvPr id="12" name="连接符: 肘形 11"/>
          <p:cNvCxnSpPr/>
          <p:nvPr/>
        </p:nvCxnSpPr>
        <p:spPr>
          <a:xfrm flipV="1">
            <a:off x="3029406" y="1883641"/>
            <a:ext cx="484505" cy="1377315"/>
          </a:xfrm>
          <a:prstGeom prst="bentConnector3">
            <a:avLst>
              <a:gd name="adj1" fmla="val 50066"/>
            </a:avLst>
          </a:prstGeom>
          <a:ln w="28575">
            <a:solidFill>
              <a:srgbClr val="78BDC4"/>
            </a:solidFill>
            <a:tailEnd type="triangle"/>
          </a:ln>
        </p:spPr>
        <p:style>
          <a:lnRef idx="1">
            <a:schemeClr val="accent1"/>
          </a:lnRef>
          <a:fillRef idx="0">
            <a:schemeClr val="accent1"/>
          </a:fillRef>
          <a:effectRef idx="0">
            <a:schemeClr val="accent1"/>
          </a:effectRef>
          <a:fontRef idx="minor">
            <a:schemeClr val="tx1"/>
          </a:fontRef>
        </p:style>
      </p:cxnSp>
      <p:cxnSp>
        <p:nvCxnSpPr>
          <p:cNvPr id="22" name="连接符: 肘形 21"/>
          <p:cNvCxnSpPr/>
          <p:nvPr/>
        </p:nvCxnSpPr>
        <p:spPr>
          <a:xfrm>
            <a:off x="6466896" y="2120399"/>
            <a:ext cx="1470795" cy="1397920"/>
          </a:xfrm>
          <a:prstGeom prst="bentConnector3">
            <a:avLst>
              <a:gd name="adj1" fmla="val 50000"/>
            </a:avLst>
          </a:prstGeom>
          <a:ln w="28575">
            <a:solidFill>
              <a:srgbClr val="78BDC4"/>
            </a:solidFill>
            <a:tailEnd type="triangle"/>
          </a:ln>
        </p:spPr>
        <p:style>
          <a:lnRef idx="1">
            <a:schemeClr val="accent1"/>
          </a:lnRef>
          <a:fillRef idx="0">
            <a:schemeClr val="accent1"/>
          </a:fillRef>
          <a:effectRef idx="0">
            <a:schemeClr val="accent1"/>
          </a:effectRef>
          <a:fontRef idx="minor">
            <a:schemeClr val="tx1"/>
          </a:fontRef>
        </p:style>
      </p:cxnSp>
      <p:sp>
        <p:nvSpPr>
          <p:cNvPr id="4" name="椭圆 3"/>
          <p:cNvSpPr/>
          <p:nvPr>
            <p:custDataLst>
              <p:tags r:id="rId3"/>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2" name="文本框 1"/>
          <p:cNvSpPr txBox="1"/>
          <p:nvPr>
            <p:custDataLst>
              <p:tags r:id="rId4"/>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rPr>
              <a:t>6</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10" name="文本框 9"/>
          <p:cNvSpPr txBox="1"/>
          <p:nvPr>
            <p:custDataLst>
              <p:tags r:id="rId5"/>
            </p:custDataLst>
          </p:nvPr>
        </p:nvSpPr>
        <p:spPr>
          <a:xfrm>
            <a:off x="1430020" y="153670"/>
            <a:ext cx="4305940" cy="847733"/>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lang="zh-CN" altLang="en-US" sz="4400" b="1">
                <a:solidFill>
                  <a:srgbClr val="78BDC4"/>
                </a:solidFill>
                <a:latin typeface="楷体" panose="02010609060101010101" pitchFamily="49" charset="-122"/>
                <a:ea typeface="楷体" panose="02010609060101010101" pitchFamily="49" charset="-122"/>
                <a:cs typeface="+mn-ea"/>
                <a:sym typeface="+mn-lt"/>
              </a:rPr>
              <a:t>结构设计</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pic>
        <p:nvPicPr>
          <p:cNvPr id="11" name="图片 10"/>
          <p:cNvPicPr>
            <a:picLocks noChangeAspect="1"/>
          </p:cNvPicPr>
          <p:nvPr/>
        </p:nvPicPr>
        <p:blipFill>
          <a:blip r:embed="rId6"/>
          <a:stretch>
            <a:fillRect/>
          </a:stretch>
        </p:blipFill>
        <p:spPr>
          <a:xfrm>
            <a:off x="7937691" y="1753011"/>
            <a:ext cx="3326432" cy="2378690"/>
          </a:xfrm>
          <a:prstGeom prst="rect">
            <a:avLst/>
          </a:prstGeom>
        </p:spPr>
      </p:pic>
      <p:sp>
        <p:nvSpPr>
          <p:cNvPr id="13" name="文本框 12"/>
          <p:cNvSpPr txBox="1"/>
          <p:nvPr/>
        </p:nvSpPr>
        <p:spPr>
          <a:xfrm>
            <a:off x="7623992" y="4165617"/>
            <a:ext cx="4064000" cy="369332"/>
          </a:xfrm>
          <a:prstGeom prst="rect">
            <a:avLst/>
          </a:prstGeom>
          <a:noFill/>
        </p:spPr>
        <p:txBody>
          <a:bodyPr wrap="square" rtlCol="0">
            <a:spAutoFit/>
          </a:bodyPr>
          <a:lstStyle/>
          <a:p>
            <a:pPr algn="ctr"/>
            <a:r>
              <a:rPr lang="zh-CN" altLang="en-US">
                <a:latin typeface="楷体" panose="02010609060101010101" pitchFamily="49" charset="-122"/>
                <a:ea typeface="楷体" panose="02010609060101010101" pitchFamily="49" charset="-122"/>
              </a:rPr>
              <a:t>无刷减速电机选型</a:t>
            </a:r>
            <a:endParaRPr lang="zh-CN" altLang="en-US">
              <a:latin typeface="楷体" panose="02010609060101010101" pitchFamily="49" charset="-122"/>
              <a:ea typeface="楷体" panose="02010609060101010101" pitchFamily="49" charset="-122"/>
            </a:endParaRPr>
          </a:p>
        </p:txBody>
      </p:sp>
      <p:sp>
        <p:nvSpPr>
          <p:cNvPr id="14" name="文本框 13"/>
          <p:cNvSpPr txBox="1"/>
          <p:nvPr/>
        </p:nvSpPr>
        <p:spPr>
          <a:xfrm>
            <a:off x="8265773" y="4534949"/>
            <a:ext cx="2864624" cy="2026920"/>
          </a:xfrm>
          <a:prstGeom prst="rect">
            <a:avLst/>
          </a:prstGeom>
          <a:noFill/>
        </p:spPr>
        <p:txBody>
          <a:bodyPr wrap="square" rtlCol="0">
            <a:noAutofit/>
          </a:bodyPr>
          <a:lstStyle/>
          <a:p>
            <a:pPr algn="just">
              <a:lnSpc>
                <a:spcPct val="150000"/>
              </a:lnSpc>
              <a:spcBef>
                <a:spcPts val="0"/>
              </a:spcBef>
              <a:spcAft>
                <a:spcPts val="0"/>
              </a:spcAft>
              <a:buClrTx/>
              <a:buSzTx/>
              <a:buFontTx/>
              <a:defRPr/>
            </a:pPr>
            <a:r>
              <a:rPr lang="zh-CN" altLang="zh-CN" b="1" kern="100" dirty="0">
                <a:latin typeface="Times New Roman" panose="02020603050405020304" pitchFamily="18" charset="0"/>
                <a:ea typeface="宋体" panose="02010600030101010101" pitchFamily="2" charset="-122"/>
              </a:rPr>
              <a:t>电机规格</a:t>
            </a:r>
            <a:r>
              <a:rPr lang="zh-CN" altLang="zh-CN" b="1" kern="100">
                <a:latin typeface="Times New Roman" panose="02020603050405020304" pitchFamily="18" charset="0"/>
                <a:ea typeface="宋体" panose="02010600030101010101" pitchFamily="2" charset="-122"/>
              </a:rPr>
              <a:t>：1426</a:t>
            </a:r>
            <a:r>
              <a:rPr lang="en-US" altLang="zh-CN" b="1" kern="100">
                <a:latin typeface="Times New Roman" panose="02020603050405020304" pitchFamily="18" charset="0"/>
                <a:ea typeface="宋体" panose="02010600030101010101" pitchFamily="2" charset="-122"/>
              </a:rPr>
              <a:t> </a:t>
            </a:r>
            <a:r>
              <a:rPr lang="zh-CN" altLang="zh-CN" b="1" kern="100">
                <a:latin typeface="Times New Roman" panose="02020603050405020304" pitchFamily="18" charset="0"/>
                <a:ea typeface="宋体" panose="02010600030101010101" pitchFamily="2" charset="-122"/>
              </a:rPr>
              <a:t> </a:t>
            </a:r>
            <a:r>
              <a:rPr lang="zh-CN" altLang="zh-CN" b="1" kern="100" dirty="0">
                <a:latin typeface="Times New Roman" panose="02020603050405020304" pitchFamily="18" charset="0"/>
                <a:ea typeface="宋体" panose="02010600030101010101" pitchFamily="2" charset="-122"/>
              </a:rPr>
              <a:t>850KV</a:t>
            </a:r>
            <a:endParaRPr lang="zh-CN" altLang="zh-CN" b="1" kern="100" dirty="0">
              <a:latin typeface="Times New Roman" panose="02020603050405020304" pitchFamily="18" charset="0"/>
              <a:ea typeface="宋体" panose="02010600030101010101" pitchFamily="2" charset="-122"/>
            </a:endParaRPr>
          </a:p>
          <a:p>
            <a:pPr algn="just">
              <a:lnSpc>
                <a:spcPct val="150000"/>
              </a:lnSpc>
              <a:spcBef>
                <a:spcPts val="0"/>
              </a:spcBef>
              <a:spcAft>
                <a:spcPts val="0"/>
              </a:spcAft>
              <a:buClrTx/>
              <a:buSzTx/>
              <a:buFontTx/>
              <a:defRPr/>
            </a:pPr>
            <a:r>
              <a:rPr lang="zh-CN" altLang="zh-CN" b="1" kern="100" dirty="0">
                <a:latin typeface="Times New Roman" panose="02020603050405020304" pitchFamily="18" charset="0"/>
                <a:ea typeface="宋体" panose="02010600030101010101" pitchFamily="2" charset="-122"/>
              </a:rPr>
              <a:t>减速机：1：35行星减速机</a:t>
            </a:r>
            <a:endParaRPr lang="zh-CN" altLang="zh-CN" b="1" kern="100" dirty="0">
              <a:latin typeface="Times New Roman" panose="02020603050405020304" pitchFamily="18" charset="0"/>
              <a:ea typeface="宋体" panose="02010600030101010101" pitchFamily="2" charset="-122"/>
            </a:endParaRPr>
          </a:p>
          <a:p>
            <a:pPr algn="just">
              <a:lnSpc>
                <a:spcPct val="150000"/>
              </a:lnSpc>
              <a:spcBef>
                <a:spcPts val="0"/>
              </a:spcBef>
              <a:spcAft>
                <a:spcPts val="0"/>
              </a:spcAft>
              <a:buClrTx/>
              <a:buSzTx/>
              <a:buFontTx/>
              <a:defRPr/>
            </a:pPr>
            <a:r>
              <a:rPr lang="zh-CN" altLang="zh-CN" b="1" kern="100" dirty="0">
                <a:latin typeface="Times New Roman" panose="02020603050405020304" pitchFamily="18" charset="0"/>
                <a:ea typeface="宋体" panose="02010600030101010101" pitchFamily="2" charset="-122"/>
              </a:rPr>
              <a:t>电压：7.6V</a:t>
            </a:r>
            <a:endParaRPr lang="zh-CN" altLang="zh-CN" b="1" kern="100" dirty="0">
              <a:latin typeface="Times New Roman" panose="02020603050405020304" pitchFamily="18" charset="0"/>
              <a:ea typeface="宋体" panose="02010600030101010101" pitchFamily="2" charset="-122"/>
            </a:endParaRPr>
          </a:p>
          <a:p>
            <a:pPr algn="just">
              <a:lnSpc>
                <a:spcPct val="150000"/>
              </a:lnSpc>
              <a:spcBef>
                <a:spcPts val="0"/>
              </a:spcBef>
              <a:spcAft>
                <a:spcPts val="0"/>
              </a:spcAft>
              <a:buClrTx/>
              <a:buSzTx/>
              <a:buFontTx/>
              <a:defRPr/>
            </a:pPr>
            <a:r>
              <a:rPr lang="zh-CN" altLang="zh-CN" b="1" kern="100" dirty="0">
                <a:latin typeface="Times New Roman" panose="02020603050405020304" pitchFamily="18" charset="0"/>
                <a:ea typeface="宋体" panose="02010600030101010101" pitchFamily="2" charset="-122"/>
              </a:rPr>
              <a:t>额定功率：25.8W</a:t>
            </a:r>
            <a:endParaRPr lang="zh-CN" altLang="zh-CN" b="1" kern="100" dirty="0">
              <a:latin typeface="Times New Roman" panose="02020603050405020304" pitchFamily="18" charset="0"/>
              <a:ea typeface="宋体" panose="02010600030101010101" pitchFamily="2" charset="-122"/>
            </a:endParaRPr>
          </a:p>
          <a:p>
            <a:pPr algn="just">
              <a:lnSpc>
                <a:spcPct val="150000"/>
              </a:lnSpc>
              <a:spcBef>
                <a:spcPts val="0"/>
              </a:spcBef>
              <a:spcAft>
                <a:spcPts val="0"/>
              </a:spcAft>
              <a:buClrTx/>
              <a:buSzTx/>
              <a:buFontTx/>
              <a:defRPr/>
            </a:pPr>
            <a:r>
              <a:rPr lang="zh-CN" altLang="zh-CN" b="1" kern="100" dirty="0">
                <a:latin typeface="Times New Roman" panose="02020603050405020304" pitchFamily="18" charset="0"/>
                <a:ea typeface="宋体" panose="02010600030101010101" pitchFamily="2" charset="-122"/>
              </a:rPr>
              <a:t>最大功率:41.2W</a:t>
            </a:r>
            <a:endParaRPr lang="zh-CN" altLang="zh-CN" b="1" kern="100" dirty="0">
              <a:latin typeface="Times New Roman" panose="02020603050405020304" pitchFamily="18" charset="0"/>
              <a:ea typeface="宋体" panose="02010600030101010101" pitchFamily="2" charset="-122"/>
            </a:endParaRPr>
          </a:p>
        </p:txBody>
      </p:sp>
      <p:pic>
        <p:nvPicPr>
          <p:cNvPr id="5" name="图片 4" descr="图片1"/>
          <p:cNvPicPr>
            <a:picLocks noChangeAspect="1"/>
          </p:cNvPicPr>
          <p:nvPr/>
        </p:nvPicPr>
        <p:blipFill>
          <a:blip r:embed="rId7"/>
          <a:stretch>
            <a:fillRect/>
          </a:stretch>
        </p:blipFill>
        <p:spPr>
          <a:xfrm>
            <a:off x="10597137" y="-216527"/>
            <a:ext cx="1666240" cy="1217930"/>
          </a:xfrm>
          <a:prstGeom prst="rect">
            <a:avLst/>
          </a:prstGeom>
          <a:noFill/>
          <a:ln w="9525">
            <a:noFill/>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grpSp>
        <p:nvGrpSpPr>
          <p:cNvPr id="3" name="GroupShape2"/>
          <p:cNvGrpSpPr/>
          <p:nvPr/>
        </p:nvGrpSpPr>
        <p:grpSpPr>
          <a:xfrm>
            <a:off x="388105" y="1824520"/>
            <a:ext cx="5397278" cy="128805"/>
            <a:chOff x="1117600" y="2692400"/>
            <a:chExt cx="6146800" cy="63500"/>
          </a:xfrm>
        </p:grpSpPr>
        <p:sp>
          <p:nvSpPr>
            <p:cNvPr id="49"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1" name="文本框 10"/>
          <p:cNvSpPr txBox="1"/>
          <p:nvPr/>
        </p:nvSpPr>
        <p:spPr>
          <a:xfrm>
            <a:off x="4171197" y="2697113"/>
            <a:ext cx="3600400" cy="3713517"/>
          </a:xfrm>
          <a:prstGeom prst="rect">
            <a:avLst/>
          </a:prstGeom>
          <a:noFill/>
          <a:ln w="28575">
            <a:solidFill>
              <a:srgbClr val="78BDC4"/>
            </a:solidFill>
            <a:prstDash val="lgDashDot"/>
          </a:ln>
        </p:spPr>
        <p:txBody>
          <a:bodyPr wrap="square">
            <a:spAutoFit/>
          </a:bodyPr>
          <a:lstStyle/>
          <a:p>
            <a:pPr lvl="0" indent="355600">
              <a:lnSpc>
                <a:spcPct val="150000"/>
              </a:lnSpc>
            </a:pPr>
            <a:r>
              <a:rPr lang="zh-CN" altLang="zh-CN" sz="2000" b="1" kern="100" dirty="0">
                <a:latin typeface="楷体" panose="02010609060101010101" pitchFamily="49" charset="-122"/>
                <a:ea typeface="楷体" panose="02010609060101010101" pitchFamily="49" charset="-122"/>
                <a:cs typeface="楷体" panose="02010609060101010101" pitchFamily="49" charset="-122"/>
              </a:rPr>
              <a:t>“三</a:t>
            </a:r>
            <a:r>
              <a:rPr lang="zh-CN" altLang="en-US" sz="2000" b="1" kern="100" dirty="0">
                <a:latin typeface="楷体" panose="02010609060101010101" pitchFamily="49" charset="-122"/>
                <a:ea typeface="楷体" panose="02010609060101010101" pitchFamily="49" charset="-122"/>
                <a:cs typeface="楷体" panose="02010609060101010101" pitchFamily="49" charset="-122"/>
              </a:rPr>
              <a:t>青</a:t>
            </a:r>
            <a:r>
              <a:rPr lang="zh-CN" altLang="zh-CN" sz="2000" b="1" kern="100" dirty="0">
                <a:latin typeface="楷体" panose="02010609060101010101" pitchFamily="49" charset="-122"/>
                <a:ea typeface="楷体" panose="02010609060101010101" pitchFamily="49" charset="-122"/>
                <a:cs typeface="楷体" panose="02010609060101010101" pitchFamily="49" charset="-122"/>
              </a:rPr>
              <a:t>”设计为</a:t>
            </a:r>
            <a:r>
              <a:rPr lang="zh-CN" altLang="zh-CN" sz="2000" b="1" kern="100" dirty="0">
                <a:solidFill>
                  <a:srgbClr val="FF0000"/>
                </a:solidFill>
                <a:latin typeface="楷体" panose="02010609060101010101" pitchFamily="49" charset="-122"/>
                <a:ea typeface="楷体" panose="02010609060101010101" pitchFamily="49" charset="-122"/>
                <a:cs typeface="楷体" panose="02010609060101010101" pitchFamily="49" charset="-122"/>
              </a:rPr>
              <a:t>双段式机翼</a:t>
            </a:r>
            <a:r>
              <a:rPr lang="zh-CN" altLang="zh-CN" sz="2000" b="1" kern="100" dirty="0">
                <a:latin typeface="楷体" panose="02010609060101010101" pitchFamily="49" charset="-122"/>
                <a:ea typeface="楷体" panose="02010609060101010101" pitchFamily="49" charset="-122"/>
                <a:cs typeface="楷体" panose="02010609060101010101" pitchFamily="49" charset="-122"/>
              </a:rPr>
              <a:t>，具有两个</a:t>
            </a:r>
            <a:r>
              <a:rPr lang="zh-CN" altLang="zh-CN" sz="2000" b="1" kern="100">
                <a:latin typeface="楷体" panose="02010609060101010101" pitchFamily="49" charset="-122"/>
                <a:ea typeface="楷体" panose="02010609060101010101" pitchFamily="49" charset="-122"/>
                <a:cs typeface="楷体" panose="02010609060101010101" pitchFamily="49" charset="-122"/>
              </a:rPr>
              <a:t>自由度，</a:t>
            </a:r>
            <a:r>
              <a:rPr lang="zh-CN" altLang="en-US" sz="2000" b="1" kern="100">
                <a:latin typeface="楷体" panose="02010609060101010101" pitchFamily="49" charset="-122"/>
                <a:ea typeface="楷体" panose="02010609060101010101" pitchFamily="49" charset="-122"/>
                <a:cs typeface="楷体" panose="02010609060101010101" pitchFamily="49" charset="-122"/>
              </a:rPr>
              <a:t>带来了更大的活动空间和活动角度。结合滑翔前进的飞行方式，可以充分利用有限的能源达到更高的飞行时长。比起单自由度，双自由度的扑翼意味着同样的电机输出可以带来更强的升力。</a:t>
            </a:r>
            <a:endParaRPr lang="zh-CN" altLang="zh-CN" sz="2000" b="1" kern="100" dirty="0">
              <a:latin typeface="楷体" panose="02010609060101010101" pitchFamily="49" charset="-122"/>
              <a:ea typeface="楷体" panose="02010609060101010101" pitchFamily="49" charset="-122"/>
              <a:cs typeface="楷体" panose="02010609060101010101" pitchFamily="49" charset="-122"/>
            </a:endParaRPr>
          </a:p>
        </p:txBody>
      </p:sp>
      <p:pic>
        <p:nvPicPr>
          <p:cNvPr id="12" name="图片 11" descr="d9c0370f9511e4f023eb4a1abe48fb6"/>
          <p:cNvPicPr>
            <a:picLocks noChangeAspect="1"/>
          </p:cNvPicPr>
          <p:nvPr/>
        </p:nvPicPr>
        <p:blipFill rotWithShape="1">
          <a:blip r:embed="rId1"/>
          <a:srcRect t="4833" r="1689"/>
          <a:stretch>
            <a:fillRect/>
          </a:stretch>
        </p:blipFill>
        <p:spPr>
          <a:xfrm>
            <a:off x="8330617" y="3041747"/>
            <a:ext cx="3382102" cy="2257314"/>
          </a:xfrm>
          <a:prstGeom prst="rect">
            <a:avLst/>
          </a:prstGeom>
          <a:ln w="127000" cap="sq">
            <a:solidFill>
              <a:srgbClr val="000000"/>
            </a:solidFill>
            <a:miter lim="800000"/>
            <a:headEnd/>
            <a:tailEnd/>
          </a:ln>
          <a:effectLst>
            <a:outerShdw blurRad="57150" dist="50800" dir="2700000" algn="tl" rotWithShape="0">
              <a:srgbClr val="000000">
                <a:alpha val="40000"/>
              </a:srgbClr>
            </a:outerShdw>
          </a:effectLst>
        </p:spPr>
      </p:pic>
      <p:sp>
        <p:nvSpPr>
          <p:cNvPr id="19" name="文本框 18"/>
          <p:cNvSpPr txBox="1"/>
          <p:nvPr/>
        </p:nvSpPr>
        <p:spPr>
          <a:xfrm>
            <a:off x="290245" y="2087827"/>
            <a:ext cx="11362304" cy="400110"/>
          </a:xfrm>
          <a:prstGeom prst="rect">
            <a:avLst/>
          </a:prstGeom>
          <a:noFill/>
        </p:spPr>
        <p:txBody>
          <a:bodyPr wrap="square">
            <a:spAutoFit/>
          </a:bodyPr>
          <a:lstStyle/>
          <a:p>
            <a:r>
              <a:rPr lang="zh-CN" altLang="zh-CN" sz="2000" kern="100">
                <a:effectLst/>
                <a:latin typeface="楷体" panose="02010609060101010101" pitchFamily="49" charset="-122"/>
                <a:ea typeface="楷体" panose="02010609060101010101" pitchFamily="49" charset="-122"/>
                <a:cs typeface="楷体" panose="02010609060101010101" pitchFamily="49" charset="-122"/>
              </a:rPr>
              <a:t>国内外研究的扑翼飞行器的扑翼机构大多是</a:t>
            </a:r>
            <a:r>
              <a:rPr lang="zh-CN" altLang="zh-CN" sz="2000" kern="100">
                <a:latin typeface="楷体" panose="02010609060101010101" pitchFamily="49" charset="-122"/>
                <a:ea typeface="楷体" panose="02010609060101010101" pitchFamily="49" charset="-122"/>
              </a:rPr>
              <a:t>单自由度</a:t>
            </a:r>
            <a:r>
              <a:rPr lang="en-US" altLang="zh-CN" sz="2000" kern="100">
                <a:effectLst/>
                <a:latin typeface="楷体" panose="02010609060101010101" pitchFamily="49" charset="-122"/>
                <a:ea typeface="楷体" panose="02010609060101010101" pitchFamily="49" charset="-122"/>
                <a:cs typeface="楷体" panose="02010609060101010101" pitchFamily="49" charset="-122"/>
              </a:rPr>
              <a:t>,</a:t>
            </a:r>
            <a:r>
              <a:rPr lang="zh-CN" altLang="zh-CN" sz="2000" kern="100">
                <a:effectLst/>
                <a:latin typeface="楷体" panose="02010609060101010101" pitchFamily="49" charset="-122"/>
                <a:ea typeface="楷体" panose="02010609060101010101" pitchFamily="49" charset="-122"/>
                <a:cs typeface="楷体" panose="02010609060101010101" pitchFamily="49" charset="-122"/>
              </a:rPr>
              <a:t>不能够实现预期的鸟类飞行姿态和飞行规律。</a:t>
            </a:r>
            <a:endParaRPr lang="zh-CN" altLang="en-US" sz="2000">
              <a:latin typeface="楷体" panose="02010609060101010101" pitchFamily="49" charset="-122"/>
              <a:ea typeface="楷体" panose="02010609060101010101" pitchFamily="49" charset="-122"/>
              <a:cs typeface="楷体" panose="02010609060101010101" pitchFamily="49" charset="-122"/>
            </a:endParaRPr>
          </a:p>
        </p:txBody>
      </p:sp>
      <p:sp>
        <p:nvSpPr>
          <p:cNvPr id="23" name="文本框 22"/>
          <p:cNvSpPr txBox="1"/>
          <p:nvPr/>
        </p:nvSpPr>
        <p:spPr>
          <a:xfrm>
            <a:off x="8298027" y="5449369"/>
            <a:ext cx="3549015" cy="338554"/>
          </a:xfrm>
          <a:prstGeom prst="rect">
            <a:avLst/>
          </a:prstGeom>
          <a:noFill/>
        </p:spPr>
        <p:txBody>
          <a:bodyPr wrap="square">
            <a:spAutoFit/>
          </a:bodyPr>
          <a:lstStyle/>
          <a:p>
            <a:pPr algn="ctr"/>
            <a:r>
              <a:rPr lang="zh-CN" altLang="en-US" sz="1600" b="1" kern="100">
                <a:solidFill>
                  <a:schemeClr val="bg1">
                    <a:lumMod val="50000"/>
                  </a:schemeClr>
                </a:solidFill>
                <a:effectLst/>
                <a:latin typeface="楷体" panose="02010609060101010101" pitchFamily="49" charset="-122"/>
                <a:ea typeface="楷体" panose="02010609060101010101" pitchFamily="49" charset="-122"/>
              </a:rPr>
              <a:t>二段式扑翼机构细节</a:t>
            </a:r>
            <a:endParaRPr lang="zh-CN" altLang="en-US" sz="1600" b="1" kern="100">
              <a:solidFill>
                <a:schemeClr val="bg1">
                  <a:lumMod val="50000"/>
                </a:schemeClr>
              </a:solidFill>
              <a:effectLst/>
              <a:latin typeface="楷体" panose="02010609060101010101" pitchFamily="49" charset="-122"/>
              <a:ea typeface="楷体" panose="02010609060101010101" pitchFamily="49" charset="-122"/>
            </a:endParaRPr>
          </a:p>
        </p:txBody>
      </p:sp>
      <p:sp>
        <p:nvSpPr>
          <p:cNvPr id="20" name="文本框 19"/>
          <p:cNvSpPr txBox="1"/>
          <p:nvPr/>
        </p:nvSpPr>
        <p:spPr>
          <a:xfrm>
            <a:off x="312780" y="1270836"/>
            <a:ext cx="6318885" cy="584775"/>
          </a:xfrm>
          <a:prstGeom prst="rect">
            <a:avLst/>
          </a:prstGeom>
          <a:noFill/>
        </p:spPr>
        <p:txBody>
          <a:bodyPr wrap="square">
            <a:spAutoFit/>
          </a:bodyPr>
          <a:lstStyle/>
          <a:p>
            <a:r>
              <a:rPr lang="zh-CN" altLang="en-US" sz="3200">
                <a:solidFill>
                  <a:srgbClr val="78BDC4"/>
                </a:solidFill>
                <a:latin typeface="华文行楷" panose="02010800040101010101" charset="-122"/>
                <a:ea typeface="华文行楷" panose="02010800040101010101" charset="-122"/>
              </a:rPr>
              <a:t>打破既往扑翼机设计传统</a:t>
            </a:r>
            <a:endParaRPr lang="zh-CN" altLang="en-US" sz="3200">
              <a:solidFill>
                <a:srgbClr val="78BDC4"/>
              </a:solidFill>
              <a:latin typeface="华文行楷" panose="02010800040101010101" charset="-122"/>
              <a:ea typeface="华文行楷" panose="02010800040101010101" charset="-122"/>
            </a:endParaRPr>
          </a:p>
        </p:txBody>
      </p:sp>
      <p:sp>
        <p:nvSpPr>
          <p:cNvPr id="4" name="椭圆 3"/>
          <p:cNvSpPr/>
          <p:nvPr>
            <p:custDataLst>
              <p:tags r:id="rId2"/>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78BDC4"/>
              </a:solidFill>
              <a:effectLst/>
              <a:uLnTx/>
              <a:uFillTx/>
              <a:latin typeface="Calibri" panose="020F0502020204030204"/>
              <a:cs typeface="+mn-cs"/>
            </a:endParaRPr>
          </a:p>
        </p:txBody>
      </p:sp>
      <p:sp>
        <p:nvSpPr>
          <p:cNvPr id="6" name="文本框 5"/>
          <p:cNvSpPr txBox="1"/>
          <p:nvPr>
            <p:custDataLst>
              <p:tags r:id="rId3"/>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a:ln w="28575">
                  <a:noFill/>
                </a:ln>
                <a:solidFill>
                  <a:prstClr val="white"/>
                </a:solidFill>
                <a:effectLst/>
                <a:uLnTx/>
                <a:uFillTx/>
                <a:latin typeface="思源黑体 CN Normal"/>
                <a:ea typeface="微软雅黑" panose="020B0503020204020204" pitchFamily="34" charset="-122"/>
                <a:cs typeface="+mn-cs"/>
              </a:rPr>
              <a:t>7</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7" name="文本框 6"/>
          <p:cNvSpPr txBox="1"/>
          <p:nvPr>
            <p:custDataLst>
              <p:tags r:id="rId4"/>
            </p:custDataLst>
          </p:nvPr>
        </p:nvSpPr>
        <p:spPr>
          <a:xfrm>
            <a:off x="1430020" y="153670"/>
            <a:ext cx="4665980" cy="847733"/>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lang="zh-CN" altLang="en-US" sz="4400" b="1">
                <a:solidFill>
                  <a:srgbClr val="78BDC4"/>
                </a:solidFill>
                <a:latin typeface="楷体" panose="02010609060101010101" pitchFamily="49" charset="-122"/>
                <a:ea typeface="楷体" panose="02010609060101010101" pitchFamily="49" charset="-122"/>
                <a:cs typeface="+mn-ea"/>
                <a:sym typeface="+mn-lt"/>
              </a:rPr>
              <a:t>结构</a:t>
            </a:r>
            <a:r>
              <a:rPr kumimoji="0" lang="zh-CN" altLang="en-US" sz="4400" b="1" i="0" u="none" strike="noStrike" kern="1200" cap="none" spc="0" normalizeH="0" baseline="0" noProof="0">
                <a:ln>
                  <a:noFill/>
                </a:ln>
                <a:solidFill>
                  <a:srgbClr val="78BDC4"/>
                </a:solidFill>
                <a:effectLst/>
                <a:uLnTx/>
                <a:uFillTx/>
                <a:latin typeface="楷体" panose="02010609060101010101" pitchFamily="49" charset="-122"/>
                <a:ea typeface="楷体" panose="02010609060101010101" pitchFamily="49" charset="-122"/>
                <a:cs typeface="+mn-ea"/>
                <a:sym typeface="+mn-lt"/>
              </a:rPr>
              <a:t>设计</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sp>
        <p:nvSpPr>
          <p:cNvPr id="8" name="文本框 7"/>
          <p:cNvSpPr txBox="1"/>
          <p:nvPr>
            <p:custDataLst>
              <p:tags r:id="rId5"/>
            </p:custDataLst>
          </p:nvPr>
        </p:nvSpPr>
        <p:spPr>
          <a:xfrm>
            <a:off x="235245" y="5514316"/>
            <a:ext cx="3549015" cy="338554"/>
          </a:xfrm>
          <a:prstGeom prst="rect">
            <a:avLst/>
          </a:prstGeom>
          <a:noFill/>
        </p:spPr>
        <p:txBody>
          <a:bodyPr wrap="square">
            <a:spAutoFit/>
          </a:bodyPr>
          <a:lstStyle/>
          <a:p>
            <a:pPr algn="ctr"/>
            <a:r>
              <a:rPr lang="zh-CN" altLang="en-US" sz="1600" b="1" kern="100">
                <a:solidFill>
                  <a:schemeClr val="bg1">
                    <a:lumMod val="50000"/>
                  </a:schemeClr>
                </a:solidFill>
                <a:latin typeface="楷体" panose="02010609060101010101" pitchFamily="49" charset="-122"/>
                <a:ea typeface="楷体" panose="02010609060101010101" pitchFamily="49" charset="-122"/>
              </a:rPr>
              <a:t>单</a:t>
            </a:r>
            <a:r>
              <a:rPr lang="zh-CN" altLang="en-US" sz="1600" b="1" kern="100">
                <a:solidFill>
                  <a:schemeClr val="bg1">
                    <a:lumMod val="50000"/>
                  </a:schemeClr>
                </a:solidFill>
                <a:effectLst/>
                <a:latin typeface="楷体" panose="02010609060101010101" pitchFamily="49" charset="-122"/>
                <a:ea typeface="楷体" panose="02010609060101010101" pitchFamily="49" charset="-122"/>
              </a:rPr>
              <a:t>段式扑翼机构细节</a:t>
            </a:r>
            <a:endParaRPr lang="zh-CN" altLang="en-US" sz="1600" b="1" kern="100">
              <a:solidFill>
                <a:schemeClr val="bg1">
                  <a:lumMod val="50000"/>
                </a:schemeClr>
              </a:solidFill>
              <a:effectLst/>
              <a:latin typeface="楷体" panose="02010609060101010101" pitchFamily="49" charset="-122"/>
              <a:ea typeface="楷体" panose="02010609060101010101" pitchFamily="49" charset="-122"/>
            </a:endParaRPr>
          </a:p>
        </p:txBody>
      </p:sp>
      <p:pic>
        <p:nvPicPr>
          <p:cNvPr id="2" name="图片 1" descr="图片1"/>
          <p:cNvPicPr>
            <a:picLocks noChangeAspect="1"/>
          </p:cNvPicPr>
          <p:nvPr/>
        </p:nvPicPr>
        <p:blipFill>
          <a:blip r:embed="rId6"/>
          <a:stretch>
            <a:fillRect/>
          </a:stretch>
        </p:blipFill>
        <p:spPr>
          <a:xfrm>
            <a:off x="10525342" y="100348"/>
            <a:ext cx="1666240" cy="1217930"/>
          </a:xfrm>
          <a:prstGeom prst="rect">
            <a:avLst/>
          </a:prstGeom>
          <a:noFill/>
          <a:ln w="9525">
            <a:noFill/>
          </a:ln>
        </p:spPr>
      </p:pic>
      <p:pic>
        <p:nvPicPr>
          <p:cNvPr id="9" name="图片 8"/>
          <p:cNvPicPr>
            <a:picLocks noChangeAspect="1"/>
          </p:cNvPicPr>
          <p:nvPr/>
        </p:nvPicPr>
        <p:blipFill>
          <a:blip r:embed="rId7"/>
          <a:stretch>
            <a:fillRect/>
          </a:stretch>
        </p:blipFill>
        <p:spPr>
          <a:xfrm>
            <a:off x="369028" y="3010733"/>
            <a:ext cx="3377473" cy="2319341"/>
          </a:xfrm>
          <a:prstGeom prst="rect">
            <a:avLst/>
          </a:prstGeom>
          <a:ln w="127000" cap="sq">
            <a:solidFill>
              <a:srgbClr val="000000"/>
            </a:solidFill>
            <a:miter lim="800000"/>
            <a:headEnd/>
            <a:tailEnd/>
          </a:ln>
          <a:effectLst>
            <a:outerShdw blurRad="57150" dist="50800" dir="2700000" algn="tl" rotWithShape="0">
              <a:srgbClr val="000000">
                <a:alpha val="40000"/>
              </a:srgbClr>
            </a:outerShdw>
          </a:effectLst>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5FAF6"/>
        </a:solidFill>
        <a:effectLst/>
      </p:bgPr>
    </p:bg>
    <p:spTree>
      <p:nvGrpSpPr>
        <p:cNvPr id="1" name=""/>
        <p:cNvGrpSpPr/>
        <p:nvPr/>
      </p:nvGrpSpPr>
      <p:grpSpPr>
        <a:xfrm>
          <a:off x="0" y="0"/>
          <a:ext cx="0" cy="0"/>
          <a:chOff x="0" y="0"/>
          <a:chExt cx="0" cy="0"/>
        </a:xfrm>
      </p:grpSpPr>
      <p:sp>
        <p:nvSpPr>
          <p:cNvPr id="36" name="矩形 35"/>
          <p:cNvSpPr/>
          <p:nvPr/>
        </p:nvSpPr>
        <p:spPr>
          <a:xfrm flipV="1">
            <a:off x="128" y="1"/>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44" name="矩形 43"/>
          <p:cNvSpPr/>
          <p:nvPr/>
        </p:nvSpPr>
        <p:spPr>
          <a:xfrm flipV="1">
            <a:off x="128" y="6768148"/>
            <a:ext cx="12191744" cy="95504"/>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grpSp>
        <p:nvGrpSpPr>
          <p:cNvPr id="3" name="GroupShape2"/>
          <p:cNvGrpSpPr/>
          <p:nvPr/>
        </p:nvGrpSpPr>
        <p:grpSpPr>
          <a:xfrm>
            <a:off x="221141" y="2050277"/>
            <a:ext cx="1724871" cy="188379"/>
            <a:chOff x="1117600" y="2692400"/>
            <a:chExt cx="6146800" cy="63500"/>
          </a:xfrm>
        </p:grpSpPr>
        <p:sp>
          <p:nvSpPr>
            <p:cNvPr id="49" name="New shape"/>
            <p:cNvSpPr/>
            <p:nvPr/>
          </p:nvSpPr>
          <p:spPr>
            <a:xfrm>
              <a:off x="1117600" y="2705100"/>
              <a:ext cx="6146800" cy="38100"/>
            </a:xfrm>
            <a:prstGeom prst="rect">
              <a:avLst/>
            </a:prstGeom>
            <a:solidFill>
              <a:srgbClr val="D3D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New shape"/>
            <p:cNvSpPr/>
            <p:nvPr/>
          </p:nvSpPr>
          <p:spPr>
            <a:xfrm>
              <a:off x="1117600" y="2692400"/>
              <a:ext cx="1016000" cy="63500"/>
            </a:xfrm>
            <a:prstGeom prst="rect">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5" name="文本框 14"/>
          <p:cNvSpPr txBox="1"/>
          <p:nvPr/>
        </p:nvSpPr>
        <p:spPr>
          <a:xfrm>
            <a:off x="253833" y="1403048"/>
            <a:ext cx="1724871" cy="52197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zh-CN" sz="2800" b="1" i="0" u="none" strike="noStrike" kern="100" cap="none" spc="0" normalizeH="0" baseline="0" noProof="0">
                <a:ln>
                  <a:noFill/>
                </a:ln>
                <a:solidFill>
                  <a:srgbClr val="78BDC4"/>
                </a:solidFill>
                <a:effectLst/>
                <a:uLnTx/>
                <a:uFillTx/>
                <a:latin typeface="华文行楷" panose="02010800040101010101" charset="-122"/>
                <a:ea typeface="华文行楷" panose="02010800040101010101" charset="-122"/>
                <a:cs typeface="+mn-cs"/>
              </a:rPr>
              <a:t>尾翼驱动</a:t>
            </a:r>
            <a:r>
              <a:rPr kumimoji="0" lang="zh-CN" altLang="zh-CN" sz="2000" b="1" i="0" u="none" strike="noStrike" kern="100" cap="none" spc="0" normalizeH="0" baseline="0" noProof="0">
                <a:ln>
                  <a:noFill/>
                </a:ln>
                <a:solidFill>
                  <a:srgbClr val="70AD47">
                    <a:lumMod val="50000"/>
                  </a:srgbClr>
                </a:solidFill>
                <a:effectLst/>
                <a:uLnTx/>
                <a:uFillTx/>
                <a:latin typeface="华文新魏" panose="02010800040101010101" charset="-122"/>
                <a:ea typeface="华文新魏" panose="02010800040101010101" charset="-122"/>
                <a:cs typeface="+mn-cs"/>
              </a:rPr>
              <a:t>：</a:t>
            </a:r>
            <a:endParaRPr kumimoji="0" lang="zh-CN" altLang="en-US" sz="2000" b="1" i="0" u="none" strike="noStrike" kern="1200" cap="none" spc="0" normalizeH="0" baseline="0" noProof="0">
              <a:ln>
                <a:noFill/>
              </a:ln>
              <a:solidFill>
                <a:srgbClr val="70AD47">
                  <a:lumMod val="50000"/>
                </a:srgbClr>
              </a:solidFill>
              <a:effectLst/>
              <a:uLnTx/>
              <a:uFillTx/>
              <a:latin typeface="华文新魏" panose="02010800040101010101" charset="-122"/>
              <a:ea typeface="华文新魏" panose="02010800040101010101" charset="-122"/>
              <a:cs typeface="+mn-cs"/>
            </a:endParaRPr>
          </a:p>
        </p:txBody>
      </p:sp>
      <p:sp>
        <p:nvSpPr>
          <p:cNvPr id="16" name="文本框 15"/>
          <p:cNvSpPr txBox="1"/>
          <p:nvPr/>
        </p:nvSpPr>
        <p:spPr>
          <a:xfrm>
            <a:off x="2207820" y="1273459"/>
            <a:ext cx="8064643" cy="1113766"/>
          </a:xfrm>
          <a:prstGeom prst="rect">
            <a:avLst/>
          </a:prstGeom>
          <a:noFill/>
          <a:ln w="28575">
            <a:noFill/>
          </a:ln>
        </p:spPr>
        <p:txBody>
          <a:bodyPr wrap="square">
            <a:spAutoFit/>
          </a:bodyPr>
          <a:lstStyle/>
          <a:p>
            <a:pPr algn="just">
              <a:lnSpc>
                <a:spcPct val="150000"/>
              </a:lnSpc>
            </a:pPr>
            <a:r>
              <a:rPr lang="zh-CN" altLang="zh-CN" sz="2400" kern="100">
                <a:solidFill>
                  <a:schemeClr val="tx1"/>
                </a:solidFill>
                <a:effectLst/>
                <a:latin typeface="楷体" panose="02010609060101010101" pitchFamily="49" charset="-122"/>
                <a:ea typeface="楷体" panose="02010609060101010101" pitchFamily="49" charset="-122"/>
                <a:cs typeface="Times New Roman" panose="02020603050405020304" pitchFamily="18" charset="0"/>
              </a:rPr>
              <a:t>目前，仿生飞行器尾翼部分通常都是通过舵机驱动钢丝带动尾翼转动，这种方式转向幅度相对较小</a:t>
            </a:r>
            <a:r>
              <a:rPr lang="zh-CN" altLang="en-US" sz="2400" kern="100">
                <a:solidFill>
                  <a:schemeClr val="tx1"/>
                </a:solidFill>
                <a:latin typeface="楷体" panose="02010609060101010101" pitchFamily="49" charset="-122"/>
                <a:ea typeface="楷体" panose="02010609060101010101" pitchFamily="49" charset="-122"/>
                <a:cs typeface="Times New Roman" panose="02020603050405020304" pitchFamily="18" charset="0"/>
              </a:rPr>
              <a:t>。</a:t>
            </a:r>
            <a:endParaRPr lang="zh-CN" altLang="en-US" sz="2400" kern="100">
              <a:solidFill>
                <a:schemeClr val="tx1"/>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17" name="图片 16"/>
          <p:cNvPicPr>
            <a:picLocks noChangeAspect="1"/>
          </p:cNvPicPr>
          <p:nvPr/>
        </p:nvPicPr>
        <p:blipFill rotWithShape="1">
          <a:blip r:embed="rId1"/>
          <a:srcRect t="4178"/>
          <a:stretch>
            <a:fillRect/>
          </a:stretch>
        </p:blipFill>
        <p:spPr>
          <a:xfrm>
            <a:off x="3514746" y="2510265"/>
            <a:ext cx="4627324" cy="274793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0" name="文本框 19"/>
          <p:cNvSpPr txBox="1"/>
          <p:nvPr/>
        </p:nvSpPr>
        <p:spPr>
          <a:xfrm>
            <a:off x="839416" y="5557900"/>
            <a:ext cx="10232647" cy="1014730"/>
          </a:xfrm>
          <a:prstGeom prst="rect">
            <a:avLst/>
          </a:prstGeom>
          <a:noFill/>
          <a:ln w="28575">
            <a:solidFill>
              <a:srgbClr val="78BDC4"/>
            </a:solidFill>
          </a:ln>
        </p:spPr>
        <p:txBody>
          <a:bodyPr wrap="square">
            <a:spAutoFit/>
          </a:bodyPr>
          <a:lstStyle/>
          <a:p>
            <a:pPr algn="just">
              <a:lnSpc>
                <a:spcPct val="150000"/>
              </a:lnSpc>
              <a:spcBef>
                <a:spcPts val="0"/>
              </a:spcBef>
              <a:spcAft>
                <a:spcPts val="0"/>
              </a:spcAft>
            </a:pPr>
            <a:r>
              <a:rPr lang="zh-CN" altLang="en-US" sz="2000" b="1" kern="100" dirty="0">
                <a:solidFill>
                  <a:schemeClr val="accent6">
                    <a:lumMod val="50000"/>
                  </a:schemeClr>
                </a:solidFill>
                <a:latin typeface="楷体" panose="02010609060101010101" pitchFamily="49" charset="-122"/>
                <a:ea typeface="楷体" panose="02010609060101010101" pitchFamily="49" charset="-122"/>
              </a:rPr>
              <a:t>我们通过改良设计，采用单个舵机直驱，单舵机推拉的方式，控制尾翼的偏航摆动和俯仰摆动。响应灵活，舵面转动幅度大，能让飞行器在空中更加灵活。</a:t>
            </a:r>
            <a:endParaRPr lang="zh-CN" altLang="en-US" sz="2000" b="1" kern="100" dirty="0">
              <a:solidFill>
                <a:schemeClr val="accent6">
                  <a:lumMod val="50000"/>
                </a:schemeClr>
              </a:solidFill>
              <a:latin typeface="楷体" panose="02010609060101010101" pitchFamily="49" charset="-122"/>
              <a:ea typeface="楷体" panose="02010609060101010101" pitchFamily="49" charset="-122"/>
            </a:endParaRPr>
          </a:p>
        </p:txBody>
      </p:sp>
      <p:sp>
        <p:nvSpPr>
          <p:cNvPr id="2" name="椭圆 1"/>
          <p:cNvSpPr/>
          <p:nvPr>
            <p:custDataLst>
              <p:tags r:id="rId2"/>
            </p:custDataLst>
          </p:nvPr>
        </p:nvSpPr>
        <p:spPr>
          <a:xfrm>
            <a:off x="551282" y="304228"/>
            <a:ext cx="735728" cy="735728"/>
          </a:xfrm>
          <a:prstGeom prst="ellipse">
            <a:avLst/>
          </a:prstGeom>
          <a:solidFill>
            <a:srgbClr val="78BD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Calibri" panose="020F0502020204030204"/>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sz="1800" b="0" i="0" u="none" strike="noStrike" kern="1200" cap="none" spc="0" normalizeH="0" baseline="0" noProof="0">
              <a:ln>
                <a:noFill/>
              </a:ln>
              <a:solidFill>
                <a:srgbClr val="FFFFFF"/>
              </a:solidFill>
              <a:effectLst/>
              <a:uLnTx/>
              <a:uFillTx/>
              <a:latin typeface="Calibri" panose="020F0502020204030204"/>
              <a:cs typeface="+mn-cs"/>
            </a:endParaRPr>
          </a:p>
        </p:txBody>
      </p:sp>
      <p:sp>
        <p:nvSpPr>
          <p:cNvPr id="7" name="文本框 6"/>
          <p:cNvSpPr txBox="1"/>
          <p:nvPr>
            <p:custDataLst>
              <p:tags r:id="rId3"/>
            </p:custDataLst>
          </p:nvPr>
        </p:nvSpPr>
        <p:spPr>
          <a:xfrm>
            <a:off x="388104" y="363441"/>
            <a:ext cx="1087851" cy="640720"/>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a:ln w="28575">
                  <a:noFill/>
                </a:ln>
                <a:solidFill>
                  <a:prstClr val="white"/>
                </a:solidFill>
                <a:effectLst/>
                <a:uLnTx/>
                <a:uFillTx/>
                <a:latin typeface="思源黑体 CN Normal"/>
                <a:ea typeface="微软雅黑" panose="020B0503020204020204" pitchFamily="34" charset="-122"/>
                <a:cs typeface="+mn-cs"/>
              </a:rPr>
              <a:t>7</a:t>
            </a:r>
            <a:endParaRPr kumimoji="0" lang="en-US" altLang="zh-CN" sz="3600" b="1" i="0" u="none" strike="noStrike" kern="1200" cap="none" spc="0" normalizeH="0" baseline="0" noProof="0" dirty="0">
              <a:ln w="28575">
                <a:noFill/>
              </a:ln>
              <a:solidFill>
                <a:prstClr val="white"/>
              </a:solidFill>
              <a:effectLst/>
              <a:uLnTx/>
              <a:uFillTx/>
              <a:latin typeface="思源黑体 CN Normal"/>
              <a:ea typeface="微软雅黑" panose="020B0503020204020204" pitchFamily="34" charset="-122"/>
              <a:cs typeface="+mn-cs"/>
            </a:endParaRPr>
          </a:p>
        </p:txBody>
      </p:sp>
      <p:sp>
        <p:nvSpPr>
          <p:cNvPr id="8" name="文本框 7"/>
          <p:cNvSpPr txBox="1"/>
          <p:nvPr>
            <p:custDataLst>
              <p:tags r:id="rId4"/>
            </p:custDataLst>
          </p:nvPr>
        </p:nvSpPr>
        <p:spPr>
          <a:xfrm>
            <a:off x="1430020" y="153670"/>
            <a:ext cx="4089916" cy="847733"/>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lang="zh-CN" altLang="en-US" sz="4400" b="1">
                <a:solidFill>
                  <a:srgbClr val="78BDC4"/>
                </a:solidFill>
                <a:latin typeface="楷体" panose="02010609060101010101" pitchFamily="49" charset="-122"/>
                <a:ea typeface="楷体" panose="02010609060101010101" pitchFamily="49" charset="-122"/>
                <a:cs typeface="+mn-ea"/>
                <a:sym typeface="+mn-lt"/>
              </a:rPr>
              <a:t>结构</a:t>
            </a:r>
            <a:r>
              <a:rPr kumimoji="0" lang="zh-CN" altLang="en-US" sz="4400" b="1" i="0" u="none" strike="noStrike" kern="1200" cap="none" spc="0" normalizeH="0" baseline="0" noProof="0">
                <a:ln>
                  <a:noFill/>
                </a:ln>
                <a:solidFill>
                  <a:srgbClr val="78BDC4"/>
                </a:solidFill>
                <a:effectLst/>
                <a:uLnTx/>
                <a:uFillTx/>
                <a:latin typeface="楷体" panose="02010609060101010101" pitchFamily="49" charset="-122"/>
                <a:ea typeface="楷体" panose="02010609060101010101" pitchFamily="49" charset="-122"/>
                <a:cs typeface="+mn-ea"/>
                <a:sym typeface="+mn-lt"/>
              </a:rPr>
              <a:t>设计</a:t>
            </a:r>
            <a:endParaRPr kumimoji="0" lang="zh-CN" altLang="en-US" sz="4400" b="1" i="0" u="none" strike="noStrike" kern="1200" cap="none" spc="0" normalizeH="0" baseline="0" noProof="0" dirty="0">
              <a:ln>
                <a:noFill/>
              </a:ln>
              <a:solidFill>
                <a:srgbClr val="78BDC4"/>
              </a:solidFill>
              <a:effectLst/>
              <a:uLnTx/>
              <a:uFillTx/>
              <a:latin typeface="楷体" panose="02010609060101010101" pitchFamily="49" charset="-122"/>
              <a:ea typeface="楷体" panose="02010609060101010101" pitchFamily="49" charset="-122"/>
              <a:cs typeface="+mn-ea"/>
              <a:sym typeface="+mn-lt"/>
            </a:endParaRPr>
          </a:p>
        </p:txBody>
      </p:sp>
      <p:pic>
        <p:nvPicPr>
          <p:cNvPr id="4" name="图片 3" descr="图片1"/>
          <p:cNvPicPr>
            <a:picLocks noChangeAspect="1"/>
          </p:cNvPicPr>
          <p:nvPr/>
        </p:nvPicPr>
        <p:blipFill>
          <a:blip r:embed="rId5"/>
          <a:stretch>
            <a:fillRect/>
          </a:stretch>
        </p:blipFill>
        <p:spPr>
          <a:xfrm>
            <a:off x="10525342" y="100348"/>
            <a:ext cx="1666240" cy="1217930"/>
          </a:xfrm>
          <a:prstGeom prst="rect">
            <a:avLst/>
          </a:prstGeom>
          <a:noFill/>
          <a:ln w="9525">
            <a:noFill/>
          </a:ln>
        </p:spPr>
      </p:pic>
    </p:spTree>
  </p:cSld>
  <p:clrMapOvr>
    <a:masterClrMapping/>
  </p:clrMapOvr>
  <p:transition spd="med"/>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 name="KSO_WM_UNIT_TABLE_BEAUTIFY" val="smartTable{c96d0e3d-9dd7-4ab4-92aa-a2314e3a966f}"/>
  <p:tag name="TABLE_ENDDRAG_ORIGIN_RECT" val="443*296"/>
  <p:tag name="TABLE_ENDDRAG_RECT" val="510*119*443*296"/>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UNIT_PLACING_PICTURE_USER_VIEWPORT" val="{&quot;height&quot;:15,&quot;width&quot;:15}"/>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UNIT_PLACING_PICTURE_USER_VIEWPORT" val="{&quot;height&quot;:9000,&quot;width&quot;:14400}"/>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UNIT_PLACING_PICTURE_USER_VIEWPORT" val="{&quot;height&quot;:15,&quot;width&quot;:15}"/>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UNIT_PLACING_PICTURE_USER_VIEWPORT" val="{&quot;height&quot;:15,&quot;width&quot;:15}"/>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PP_MARK_KEY" val="d8745bd3-5ff4-4bc6-a8a8-cfa21395b8f4"/>
  <p:tag name="COMMONDATA" val="eyJoZGlkIjoiNzY2Yzc1ZmIyN2NiZDYyYWQzODc5NWE2ZGJiNzQyZGUifQ=="/>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tileRect/>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tileRect/>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tileRect/>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tileRect/>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2428</Words>
  <Application>WPS 演示</Application>
  <PresentationFormat>宽屏</PresentationFormat>
  <Paragraphs>253</Paragraphs>
  <Slides>19</Slides>
  <Notes>1</Notes>
  <HiddenSlides>0</HiddenSlides>
  <MMClips>0</MMClips>
  <ScaleCrop>false</ScaleCrop>
  <HeadingPairs>
    <vt:vector size="6" baseType="variant">
      <vt:variant>
        <vt:lpstr>已用的字体</vt:lpstr>
      </vt:variant>
      <vt:variant>
        <vt:i4>23</vt:i4>
      </vt:variant>
      <vt:variant>
        <vt:lpstr>主题</vt:lpstr>
      </vt:variant>
      <vt:variant>
        <vt:i4>1</vt:i4>
      </vt:variant>
      <vt:variant>
        <vt:lpstr>幻灯片标题</vt:lpstr>
      </vt:variant>
      <vt:variant>
        <vt:i4>19</vt:i4>
      </vt:variant>
    </vt:vector>
  </HeadingPairs>
  <TitlesOfParts>
    <vt:vector size="43" baseType="lpstr">
      <vt:lpstr>Arial</vt:lpstr>
      <vt:lpstr>宋体</vt:lpstr>
      <vt:lpstr>Wingdings</vt:lpstr>
      <vt:lpstr>演示新手书</vt:lpstr>
      <vt:lpstr>PangMenZhengDao</vt:lpstr>
      <vt:lpstr>楷体</vt:lpstr>
      <vt:lpstr>思源等宽 N</vt:lpstr>
      <vt:lpstr>Segoe Print</vt:lpstr>
      <vt:lpstr>微软雅黑</vt:lpstr>
      <vt:lpstr>萝莉体 第二版</vt:lpstr>
      <vt:lpstr>Calibri</vt:lpstr>
      <vt:lpstr>思源黑体 CN Normal</vt:lpstr>
      <vt:lpstr>黑体</vt:lpstr>
      <vt:lpstr>Microsoft Sans Serif</vt:lpstr>
      <vt:lpstr>华文行楷</vt:lpstr>
      <vt:lpstr>华文仿宋</vt:lpstr>
      <vt:lpstr>华文楷体</vt:lpstr>
      <vt:lpstr>Times New Roman</vt:lpstr>
      <vt:lpstr>华文新魏</vt:lpstr>
      <vt:lpstr>Arial Unicode MS</vt:lpstr>
      <vt:lpstr>金山云技术体</vt:lpstr>
      <vt:lpstr>Calibri</vt:lpstr>
      <vt:lpstr>思源等宽 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热苏打</dc:creator>
  <cp:lastModifiedBy>桃夭</cp:lastModifiedBy>
  <cp:revision>73</cp:revision>
  <dcterms:created xsi:type="dcterms:W3CDTF">2022-07-28T15:54:00Z</dcterms:created>
  <dcterms:modified xsi:type="dcterms:W3CDTF">2023-11-03T11:10:20Z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F715887B1A4B4195930C1F134BA0A512_12</vt:lpwstr>
  </property>
  <property fmtid="{D5CDD505-2E9C-101B-9397-08002B2CF9AE}" pid="3" name="KSOProductBuildVer">
    <vt:lpwstr>2052-12.1.0.15712</vt:lpwstr>
  </property>
</Properties>
</file>